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58" r:id="rId4"/>
    <p:sldId id="259" r:id="rId5"/>
    <p:sldId id="260" r:id="rId6"/>
    <p:sldId id="261" r:id="rId7"/>
    <p:sldId id="263" r:id="rId8"/>
    <p:sldId id="265" r:id="rId9"/>
    <p:sldId id="266" r:id="rId10"/>
    <p:sldId id="26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3" autoAdjust="0"/>
    <p:restoredTop sz="94660"/>
  </p:normalViewPr>
  <p:slideViewPr>
    <p:cSldViewPr snapToGrid="0">
      <p:cViewPr varScale="1">
        <p:scale>
          <a:sx n="129" d="100"/>
          <a:sy n="129" d="100"/>
        </p:scale>
        <p:origin x="110" y="9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ustomXml" Target="../customXml/item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E3188-6B64-60D6-8B0F-FF334C8909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2873299-04E3-1BB2-CBB3-5EBC9A0EEF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A04646D-5EE3-423B-848D-DFB7EE5CE189}"/>
              </a:ext>
            </a:extLst>
          </p:cNvPr>
          <p:cNvSpPr>
            <a:spLocks noGrp="1"/>
          </p:cNvSpPr>
          <p:nvPr>
            <p:ph type="dt" sz="half" idx="10"/>
          </p:nvPr>
        </p:nvSpPr>
        <p:spPr/>
        <p:txBody>
          <a:bodyPr/>
          <a:lstStyle/>
          <a:p>
            <a:fld id="{0100E881-B4D4-41B3-9942-1565C0C8C747}" type="datetimeFigureOut">
              <a:rPr lang="en-US" smtClean="0"/>
              <a:t>4/28/2025</a:t>
            </a:fld>
            <a:endParaRPr lang="en-US"/>
          </a:p>
        </p:txBody>
      </p:sp>
      <p:sp>
        <p:nvSpPr>
          <p:cNvPr id="5" name="Footer Placeholder 4">
            <a:extLst>
              <a:ext uri="{FF2B5EF4-FFF2-40B4-BE49-F238E27FC236}">
                <a16:creationId xmlns:a16="http://schemas.microsoft.com/office/drawing/2014/main" id="{85EB9546-3C64-FE20-1644-7871F0B9B3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5D8251-209F-75FC-2450-BB18B0F06D24}"/>
              </a:ext>
            </a:extLst>
          </p:cNvPr>
          <p:cNvSpPr>
            <a:spLocks noGrp="1"/>
          </p:cNvSpPr>
          <p:nvPr>
            <p:ph type="sldNum" sz="quarter" idx="12"/>
          </p:nvPr>
        </p:nvSpPr>
        <p:spPr/>
        <p:txBody>
          <a:bodyPr/>
          <a:lstStyle/>
          <a:p>
            <a:fld id="{A997E534-22E9-4205-82B2-C30D245AB7FE}" type="slidenum">
              <a:rPr lang="en-US" smtClean="0"/>
              <a:t>‹#›</a:t>
            </a:fld>
            <a:endParaRPr lang="en-US"/>
          </a:p>
        </p:txBody>
      </p:sp>
    </p:spTree>
    <p:extLst>
      <p:ext uri="{BB962C8B-B14F-4D97-AF65-F5344CB8AC3E}">
        <p14:creationId xmlns:p14="http://schemas.microsoft.com/office/powerpoint/2010/main" val="2964710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AFA4F5-89A8-5497-FCAB-A6B9C86FF3E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BD0CEBB-E4E3-5505-93D1-8C8EF174EA3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A87B03-8B0C-6C0B-89DE-7CCADD6F2F6A}"/>
              </a:ext>
            </a:extLst>
          </p:cNvPr>
          <p:cNvSpPr>
            <a:spLocks noGrp="1"/>
          </p:cNvSpPr>
          <p:nvPr>
            <p:ph type="dt" sz="half" idx="10"/>
          </p:nvPr>
        </p:nvSpPr>
        <p:spPr/>
        <p:txBody>
          <a:bodyPr/>
          <a:lstStyle/>
          <a:p>
            <a:fld id="{0100E881-B4D4-41B3-9942-1565C0C8C747}" type="datetimeFigureOut">
              <a:rPr lang="en-US" smtClean="0"/>
              <a:t>4/28/2025</a:t>
            </a:fld>
            <a:endParaRPr lang="en-US"/>
          </a:p>
        </p:txBody>
      </p:sp>
      <p:sp>
        <p:nvSpPr>
          <p:cNvPr id="5" name="Footer Placeholder 4">
            <a:extLst>
              <a:ext uri="{FF2B5EF4-FFF2-40B4-BE49-F238E27FC236}">
                <a16:creationId xmlns:a16="http://schemas.microsoft.com/office/drawing/2014/main" id="{8985E659-C2C0-2030-D6ED-4F6787B79B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377CD4-5B56-A715-F0B6-6E3F50C428D4}"/>
              </a:ext>
            </a:extLst>
          </p:cNvPr>
          <p:cNvSpPr>
            <a:spLocks noGrp="1"/>
          </p:cNvSpPr>
          <p:nvPr>
            <p:ph type="sldNum" sz="quarter" idx="12"/>
          </p:nvPr>
        </p:nvSpPr>
        <p:spPr/>
        <p:txBody>
          <a:bodyPr/>
          <a:lstStyle/>
          <a:p>
            <a:fld id="{A997E534-22E9-4205-82B2-C30D245AB7FE}" type="slidenum">
              <a:rPr lang="en-US" smtClean="0"/>
              <a:t>‹#›</a:t>
            </a:fld>
            <a:endParaRPr lang="en-US"/>
          </a:p>
        </p:txBody>
      </p:sp>
    </p:spTree>
    <p:extLst>
      <p:ext uri="{BB962C8B-B14F-4D97-AF65-F5344CB8AC3E}">
        <p14:creationId xmlns:p14="http://schemas.microsoft.com/office/powerpoint/2010/main" val="1214589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D7D46A6-77A5-BB3E-EA0C-25DD93C4C17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F0DF4ED-3AA5-1A6F-DB37-2B2AA683BB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0BC4AD-E7F5-B341-ADBE-7542800A578A}"/>
              </a:ext>
            </a:extLst>
          </p:cNvPr>
          <p:cNvSpPr>
            <a:spLocks noGrp="1"/>
          </p:cNvSpPr>
          <p:nvPr>
            <p:ph type="dt" sz="half" idx="10"/>
          </p:nvPr>
        </p:nvSpPr>
        <p:spPr/>
        <p:txBody>
          <a:bodyPr/>
          <a:lstStyle/>
          <a:p>
            <a:fld id="{0100E881-B4D4-41B3-9942-1565C0C8C747}" type="datetimeFigureOut">
              <a:rPr lang="en-US" smtClean="0"/>
              <a:t>4/28/2025</a:t>
            </a:fld>
            <a:endParaRPr lang="en-US"/>
          </a:p>
        </p:txBody>
      </p:sp>
      <p:sp>
        <p:nvSpPr>
          <p:cNvPr id="5" name="Footer Placeholder 4">
            <a:extLst>
              <a:ext uri="{FF2B5EF4-FFF2-40B4-BE49-F238E27FC236}">
                <a16:creationId xmlns:a16="http://schemas.microsoft.com/office/drawing/2014/main" id="{FF51C660-55FB-BF66-DE6B-45EBF8F10E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C371B4-B50B-4F8B-0B48-67CF7CF85C42}"/>
              </a:ext>
            </a:extLst>
          </p:cNvPr>
          <p:cNvSpPr>
            <a:spLocks noGrp="1"/>
          </p:cNvSpPr>
          <p:nvPr>
            <p:ph type="sldNum" sz="quarter" idx="12"/>
          </p:nvPr>
        </p:nvSpPr>
        <p:spPr/>
        <p:txBody>
          <a:bodyPr/>
          <a:lstStyle/>
          <a:p>
            <a:fld id="{A997E534-22E9-4205-82B2-C30D245AB7FE}" type="slidenum">
              <a:rPr lang="en-US" smtClean="0"/>
              <a:t>‹#›</a:t>
            </a:fld>
            <a:endParaRPr lang="en-US"/>
          </a:p>
        </p:txBody>
      </p:sp>
    </p:spTree>
    <p:extLst>
      <p:ext uri="{BB962C8B-B14F-4D97-AF65-F5344CB8AC3E}">
        <p14:creationId xmlns:p14="http://schemas.microsoft.com/office/powerpoint/2010/main" val="534652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1AD93-E0F9-E520-68CE-C1528631D3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633B12-8764-BDEE-D6FC-5BFB4EC843D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5CEB38-EA66-DEBC-4775-0B7602E06796}"/>
              </a:ext>
            </a:extLst>
          </p:cNvPr>
          <p:cNvSpPr>
            <a:spLocks noGrp="1"/>
          </p:cNvSpPr>
          <p:nvPr>
            <p:ph type="dt" sz="half" idx="10"/>
          </p:nvPr>
        </p:nvSpPr>
        <p:spPr/>
        <p:txBody>
          <a:bodyPr/>
          <a:lstStyle/>
          <a:p>
            <a:fld id="{0100E881-B4D4-41B3-9942-1565C0C8C747}" type="datetimeFigureOut">
              <a:rPr lang="en-US" smtClean="0"/>
              <a:t>4/28/2025</a:t>
            </a:fld>
            <a:endParaRPr lang="en-US"/>
          </a:p>
        </p:txBody>
      </p:sp>
      <p:sp>
        <p:nvSpPr>
          <p:cNvPr id="5" name="Footer Placeholder 4">
            <a:extLst>
              <a:ext uri="{FF2B5EF4-FFF2-40B4-BE49-F238E27FC236}">
                <a16:creationId xmlns:a16="http://schemas.microsoft.com/office/drawing/2014/main" id="{15B726D8-4FE5-C579-A592-6394B6A513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7FDD73-EF6B-BB8F-8D50-8F956EC361E6}"/>
              </a:ext>
            </a:extLst>
          </p:cNvPr>
          <p:cNvSpPr>
            <a:spLocks noGrp="1"/>
          </p:cNvSpPr>
          <p:nvPr>
            <p:ph type="sldNum" sz="quarter" idx="12"/>
          </p:nvPr>
        </p:nvSpPr>
        <p:spPr/>
        <p:txBody>
          <a:bodyPr/>
          <a:lstStyle/>
          <a:p>
            <a:fld id="{A997E534-22E9-4205-82B2-C30D245AB7FE}" type="slidenum">
              <a:rPr lang="en-US" smtClean="0"/>
              <a:t>‹#›</a:t>
            </a:fld>
            <a:endParaRPr lang="en-US"/>
          </a:p>
        </p:txBody>
      </p:sp>
    </p:spTree>
    <p:extLst>
      <p:ext uri="{BB962C8B-B14F-4D97-AF65-F5344CB8AC3E}">
        <p14:creationId xmlns:p14="http://schemas.microsoft.com/office/powerpoint/2010/main" val="3107482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BB2E6-3C45-E5EB-3452-2CBB56FAC6E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63A4055-B018-5712-F0AE-97283D4C5F5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6A3D58C-76DD-D931-1985-040C1C9B37E8}"/>
              </a:ext>
            </a:extLst>
          </p:cNvPr>
          <p:cNvSpPr>
            <a:spLocks noGrp="1"/>
          </p:cNvSpPr>
          <p:nvPr>
            <p:ph type="dt" sz="half" idx="10"/>
          </p:nvPr>
        </p:nvSpPr>
        <p:spPr/>
        <p:txBody>
          <a:bodyPr/>
          <a:lstStyle/>
          <a:p>
            <a:fld id="{0100E881-B4D4-41B3-9942-1565C0C8C747}" type="datetimeFigureOut">
              <a:rPr lang="en-US" smtClean="0"/>
              <a:t>4/28/2025</a:t>
            </a:fld>
            <a:endParaRPr lang="en-US"/>
          </a:p>
        </p:txBody>
      </p:sp>
      <p:sp>
        <p:nvSpPr>
          <p:cNvPr id="5" name="Footer Placeholder 4">
            <a:extLst>
              <a:ext uri="{FF2B5EF4-FFF2-40B4-BE49-F238E27FC236}">
                <a16:creationId xmlns:a16="http://schemas.microsoft.com/office/drawing/2014/main" id="{B04E4F1D-26CA-6B0A-346C-91C08FF8CC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BE6152-DAB0-7F66-7195-919291B90D9B}"/>
              </a:ext>
            </a:extLst>
          </p:cNvPr>
          <p:cNvSpPr>
            <a:spLocks noGrp="1"/>
          </p:cNvSpPr>
          <p:nvPr>
            <p:ph type="sldNum" sz="quarter" idx="12"/>
          </p:nvPr>
        </p:nvSpPr>
        <p:spPr/>
        <p:txBody>
          <a:bodyPr/>
          <a:lstStyle/>
          <a:p>
            <a:fld id="{A997E534-22E9-4205-82B2-C30D245AB7FE}" type="slidenum">
              <a:rPr lang="en-US" smtClean="0"/>
              <a:t>‹#›</a:t>
            </a:fld>
            <a:endParaRPr lang="en-US"/>
          </a:p>
        </p:txBody>
      </p:sp>
    </p:spTree>
    <p:extLst>
      <p:ext uri="{BB962C8B-B14F-4D97-AF65-F5344CB8AC3E}">
        <p14:creationId xmlns:p14="http://schemas.microsoft.com/office/powerpoint/2010/main" val="1856439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428ED-B206-1774-9F10-06CF181A10B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76D30A0-1A71-927B-8B5E-05750F393D1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EBE48FA-2FC3-2F9F-F2D9-4C7E7F04807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FEE4D89-1D29-4231-295E-6212B7EFD165}"/>
              </a:ext>
            </a:extLst>
          </p:cNvPr>
          <p:cNvSpPr>
            <a:spLocks noGrp="1"/>
          </p:cNvSpPr>
          <p:nvPr>
            <p:ph type="dt" sz="half" idx="10"/>
          </p:nvPr>
        </p:nvSpPr>
        <p:spPr/>
        <p:txBody>
          <a:bodyPr/>
          <a:lstStyle/>
          <a:p>
            <a:fld id="{0100E881-B4D4-41B3-9942-1565C0C8C747}" type="datetimeFigureOut">
              <a:rPr lang="en-US" smtClean="0"/>
              <a:t>4/28/2025</a:t>
            </a:fld>
            <a:endParaRPr lang="en-US"/>
          </a:p>
        </p:txBody>
      </p:sp>
      <p:sp>
        <p:nvSpPr>
          <p:cNvPr id="6" name="Footer Placeholder 5">
            <a:extLst>
              <a:ext uri="{FF2B5EF4-FFF2-40B4-BE49-F238E27FC236}">
                <a16:creationId xmlns:a16="http://schemas.microsoft.com/office/drawing/2014/main" id="{853CFC66-96AD-6472-9F8A-A1065C4E79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A6E280-E268-20C4-142E-EDA0E698F39E}"/>
              </a:ext>
            </a:extLst>
          </p:cNvPr>
          <p:cNvSpPr>
            <a:spLocks noGrp="1"/>
          </p:cNvSpPr>
          <p:nvPr>
            <p:ph type="sldNum" sz="quarter" idx="12"/>
          </p:nvPr>
        </p:nvSpPr>
        <p:spPr/>
        <p:txBody>
          <a:bodyPr/>
          <a:lstStyle/>
          <a:p>
            <a:fld id="{A997E534-22E9-4205-82B2-C30D245AB7FE}" type="slidenum">
              <a:rPr lang="en-US" smtClean="0"/>
              <a:t>‹#›</a:t>
            </a:fld>
            <a:endParaRPr lang="en-US"/>
          </a:p>
        </p:txBody>
      </p:sp>
    </p:spTree>
    <p:extLst>
      <p:ext uri="{BB962C8B-B14F-4D97-AF65-F5344CB8AC3E}">
        <p14:creationId xmlns:p14="http://schemas.microsoft.com/office/powerpoint/2010/main" val="4178449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BFE2C-2737-E0A8-B889-42D63BC06A4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FA5787D-5E9E-75D2-9B0F-814A1120D3B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E764C03-4561-74D0-E8C8-8ADD9E95493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1D8F79-3EB1-D147-6853-FB74CB1367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16CF82F-50F0-4661-FC67-2896C6ED3C8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21EAC31-BA20-F80C-210D-0B77247D33B0}"/>
              </a:ext>
            </a:extLst>
          </p:cNvPr>
          <p:cNvSpPr>
            <a:spLocks noGrp="1"/>
          </p:cNvSpPr>
          <p:nvPr>
            <p:ph type="dt" sz="half" idx="10"/>
          </p:nvPr>
        </p:nvSpPr>
        <p:spPr/>
        <p:txBody>
          <a:bodyPr/>
          <a:lstStyle/>
          <a:p>
            <a:fld id="{0100E881-B4D4-41B3-9942-1565C0C8C747}" type="datetimeFigureOut">
              <a:rPr lang="en-US" smtClean="0"/>
              <a:t>4/28/2025</a:t>
            </a:fld>
            <a:endParaRPr lang="en-US"/>
          </a:p>
        </p:txBody>
      </p:sp>
      <p:sp>
        <p:nvSpPr>
          <p:cNvPr id="8" name="Footer Placeholder 7">
            <a:extLst>
              <a:ext uri="{FF2B5EF4-FFF2-40B4-BE49-F238E27FC236}">
                <a16:creationId xmlns:a16="http://schemas.microsoft.com/office/drawing/2014/main" id="{7A073243-407F-59FD-6022-3C1FC9E16CC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9D4303E-5E82-E5DA-D76E-0C7AB4BF8F42}"/>
              </a:ext>
            </a:extLst>
          </p:cNvPr>
          <p:cNvSpPr>
            <a:spLocks noGrp="1"/>
          </p:cNvSpPr>
          <p:nvPr>
            <p:ph type="sldNum" sz="quarter" idx="12"/>
          </p:nvPr>
        </p:nvSpPr>
        <p:spPr/>
        <p:txBody>
          <a:bodyPr/>
          <a:lstStyle/>
          <a:p>
            <a:fld id="{A997E534-22E9-4205-82B2-C30D245AB7FE}" type="slidenum">
              <a:rPr lang="en-US" smtClean="0"/>
              <a:t>‹#›</a:t>
            </a:fld>
            <a:endParaRPr lang="en-US"/>
          </a:p>
        </p:txBody>
      </p:sp>
    </p:spTree>
    <p:extLst>
      <p:ext uri="{BB962C8B-B14F-4D97-AF65-F5344CB8AC3E}">
        <p14:creationId xmlns:p14="http://schemas.microsoft.com/office/powerpoint/2010/main" val="2867520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BF52D-77FA-852F-11F1-68C6443559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7E2A3C7-B3E7-7808-B46B-BDA88D3CB82C}"/>
              </a:ext>
            </a:extLst>
          </p:cNvPr>
          <p:cNvSpPr>
            <a:spLocks noGrp="1"/>
          </p:cNvSpPr>
          <p:nvPr>
            <p:ph type="dt" sz="half" idx="10"/>
          </p:nvPr>
        </p:nvSpPr>
        <p:spPr/>
        <p:txBody>
          <a:bodyPr/>
          <a:lstStyle/>
          <a:p>
            <a:fld id="{0100E881-B4D4-41B3-9942-1565C0C8C747}" type="datetimeFigureOut">
              <a:rPr lang="en-US" smtClean="0"/>
              <a:t>4/28/2025</a:t>
            </a:fld>
            <a:endParaRPr lang="en-US"/>
          </a:p>
        </p:txBody>
      </p:sp>
      <p:sp>
        <p:nvSpPr>
          <p:cNvPr id="4" name="Footer Placeholder 3">
            <a:extLst>
              <a:ext uri="{FF2B5EF4-FFF2-40B4-BE49-F238E27FC236}">
                <a16:creationId xmlns:a16="http://schemas.microsoft.com/office/drawing/2014/main" id="{EECA0A38-7E2F-1F87-57AD-47F8615878D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68EF527-C71C-81C2-9283-B85FB6BAE6DC}"/>
              </a:ext>
            </a:extLst>
          </p:cNvPr>
          <p:cNvSpPr>
            <a:spLocks noGrp="1"/>
          </p:cNvSpPr>
          <p:nvPr>
            <p:ph type="sldNum" sz="quarter" idx="12"/>
          </p:nvPr>
        </p:nvSpPr>
        <p:spPr/>
        <p:txBody>
          <a:bodyPr/>
          <a:lstStyle/>
          <a:p>
            <a:fld id="{A997E534-22E9-4205-82B2-C30D245AB7FE}" type="slidenum">
              <a:rPr lang="en-US" smtClean="0"/>
              <a:t>‹#›</a:t>
            </a:fld>
            <a:endParaRPr lang="en-US"/>
          </a:p>
        </p:txBody>
      </p:sp>
    </p:spTree>
    <p:extLst>
      <p:ext uri="{BB962C8B-B14F-4D97-AF65-F5344CB8AC3E}">
        <p14:creationId xmlns:p14="http://schemas.microsoft.com/office/powerpoint/2010/main" val="3334096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B8D139-3EA2-D075-C7C0-2F8E92A347DD}"/>
              </a:ext>
            </a:extLst>
          </p:cNvPr>
          <p:cNvSpPr>
            <a:spLocks noGrp="1"/>
          </p:cNvSpPr>
          <p:nvPr>
            <p:ph type="dt" sz="half" idx="10"/>
          </p:nvPr>
        </p:nvSpPr>
        <p:spPr/>
        <p:txBody>
          <a:bodyPr/>
          <a:lstStyle/>
          <a:p>
            <a:fld id="{0100E881-B4D4-41B3-9942-1565C0C8C747}" type="datetimeFigureOut">
              <a:rPr lang="en-US" smtClean="0"/>
              <a:t>4/28/2025</a:t>
            </a:fld>
            <a:endParaRPr lang="en-US"/>
          </a:p>
        </p:txBody>
      </p:sp>
      <p:sp>
        <p:nvSpPr>
          <p:cNvPr id="3" name="Footer Placeholder 2">
            <a:extLst>
              <a:ext uri="{FF2B5EF4-FFF2-40B4-BE49-F238E27FC236}">
                <a16:creationId xmlns:a16="http://schemas.microsoft.com/office/drawing/2014/main" id="{5C8AFA96-33E6-C111-375B-E521038CCA6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C1F4830-6585-5744-849A-DDA6CD3C6AAA}"/>
              </a:ext>
            </a:extLst>
          </p:cNvPr>
          <p:cNvSpPr>
            <a:spLocks noGrp="1"/>
          </p:cNvSpPr>
          <p:nvPr>
            <p:ph type="sldNum" sz="quarter" idx="12"/>
          </p:nvPr>
        </p:nvSpPr>
        <p:spPr/>
        <p:txBody>
          <a:bodyPr/>
          <a:lstStyle/>
          <a:p>
            <a:fld id="{A997E534-22E9-4205-82B2-C30D245AB7FE}" type="slidenum">
              <a:rPr lang="en-US" smtClean="0"/>
              <a:t>‹#›</a:t>
            </a:fld>
            <a:endParaRPr lang="en-US"/>
          </a:p>
        </p:txBody>
      </p:sp>
    </p:spTree>
    <p:extLst>
      <p:ext uri="{BB962C8B-B14F-4D97-AF65-F5344CB8AC3E}">
        <p14:creationId xmlns:p14="http://schemas.microsoft.com/office/powerpoint/2010/main" val="1622717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397BD-51EC-4F02-789E-B2F4F13448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64CA8E1-F171-F30C-7DE9-90F58CD319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8E402E0-16BC-F7DE-D4AF-69C6F9E49F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CB7272-5D9B-1E45-F0E0-D4863166C0FB}"/>
              </a:ext>
            </a:extLst>
          </p:cNvPr>
          <p:cNvSpPr>
            <a:spLocks noGrp="1"/>
          </p:cNvSpPr>
          <p:nvPr>
            <p:ph type="dt" sz="half" idx="10"/>
          </p:nvPr>
        </p:nvSpPr>
        <p:spPr/>
        <p:txBody>
          <a:bodyPr/>
          <a:lstStyle/>
          <a:p>
            <a:fld id="{0100E881-B4D4-41B3-9942-1565C0C8C747}" type="datetimeFigureOut">
              <a:rPr lang="en-US" smtClean="0"/>
              <a:t>4/28/2025</a:t>
            </a:fld>
            <a:endParaRPr lang="en-US"/>
          </a:p>
        </p:txBody>
      </p:sp>
      <p:sp>
        <p:nvSpPr>
          <p:cNvPr id="6" name="Footer Placeholder 5">
            <a:extLst>
              <a:ext uri="{FF2B5EF4-FFF2-40B4-BE49-F238E27FC236}">
                <a16:creationId xmlns:a16="http://schemas.microsoft.com/office/drawing/2014/main" id="{51CBBE6E-D0C5-0EEA-DE83-CD22C54321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70292B-E2AA-820F-25A3-88582978E9DA}"/>
              </a:ext>
            </a:extLst>
          </p:cNvPr>
          <p:cNvSpPr>
            <a:spLocks noGrp="1"/>
          </p:cNvSpPr>
          <p:nvPr>
            <p:ph type="sldNum" sz="quarter" idx="12"/>
          </p:nvPr>
        </p:nvSpPr>
        <p:spPr/>
        <p:txBody>
          <a:bodyPr/>
          <a:lstStyle/>
          <a:p>
            <a:fld id="{A997E534-22E9-4205-82B2-C30D245AB7FE}" type="slidenum">
              <a:rPr lang="en-US" smtClean="0"/>
              <a:t>‹#›</a:t>
            </a:fld>
            <a:endParaRPr lang="en-US"/>
          </a:p>
        </p:txBody>
      </p:sp>
    </p:spTree>
    <p:extLst>
      <p:ext uri="{BB962C8B-B14F-4D97-AF65-F5344CB8AC3E}">
        <p14:creationId xmlns:p14="http://schemas.microsoft.com/office/powerpoint/2010/main" val="2790249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3F84A-55E6-761B-16AB-E9F6DBA837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2F3DE8B-73D5-8BE7-EF74-D47102553E2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00AC32C-483F-2CA3-F29E-0DD474525B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89D1ABD-0ADC-7536-78D8-8BAD7061FB5A}"/>
              </a:ext>
            </a:extLst>
          </p:cNvPr>
          <p:cNvSpPr>
            <a:spLocks noGrp="1"/>
          </p:cNvSpPr>
          <p:nvPr>
            <p:ph type="dt" sz="half" idx="10"/>
          </p:nvPr>
        </p:nvSpPr>
        <p:spPr/>
        <p:txBody>
          <a:bodyPr/>
          <a:lstStyle/>
          <a:p>
            <a:fld id="{0100E881-B4D4-41B3-9942-1565C0C8C747}" type="datetimeFigureOut">
              <a:rPr lang="en-US" smtClean="0"/>
              <a:t>4/28/2025</a:t>
            </a:fld>
            <a:endParaRPr lang="en-US"/>
          </a:p>
        </p:txBody>
      </p:sp>
      <p:sp>
        <p:nvSpPr>
          <p:cNvPr id="6" name="Footer Placeholder 5">
            <a:extLst>
              <a:ext uri="{FF2B5EF4-FFF2-40B4-BE49-F238E27FC236}">
                <a16:creationId xmlns:a16="http://schemas.microsoft.com/office/drawing/2014/main" id="{28698197-3127-110C-9066-6955554128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76C3C8-5620-FA26-E4ED-1E459CB0DE13}"/>
              </a:ext>
            </a:extLst>
          </p:cNvPr>
          <p:cNvSpPr>
            <a:spLocks noGrp="1"/>
          </p:cNvSpPr>
          <p:nvPr>
            <p:ph type="sldNum" sz="quarter" idx="12"/>
          </p:nvPr>
        </p:nvSpPr>
        <p:spPr/>
        <p:txBody>
          <a:bodyPr/>
          <a:lstStyle/>
          <a:p>
            <a:fld id="{A997E534-22E9-4205-82B2-C30D245AB7FE}" type="slidenum">
              <a:rPr lang="en-US" smtClean="0"/>
              <a:t>‹#›</a:t>
            </a:fld>
            <a:endParaRPr lang="en-US"/>
          </a:p>
        </p:txBody>
      </p:sp>
    </p:spTree>
    <p:extLst>
      <p:ext uri="{BB962C8B-B14F-4D97-AF65-F5344CB8AC3E}">
        <p14:creationId xmlns:p14="http://schemas.microsoft.com/office/powerpoint/2010/main" val="3596168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76E9516-A650-ED8C-4619-C5939922A8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CB69282-8F6A-8BC2-2ED0-C3C9C6695E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475CCF-E036-12F1-563A-4F52AF23D6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100E881-B4D4-41B3-9942-1565C0C8C747}" type="datetimeFigureOut">
              <a:rPr lang="en-US" smtClean="0"/>
              <a:t>4/28/2025</a:t>
            </a:fld>
            <a:endParaRPr lang="en-US"/>
          </a:p>
        </p:txBody>
      </p:sp>
      <p:sp>
        <p:nvSpPr>
          <p:cNvPr id="5" name="Footer Placeholder 4">
            <a:extLst>
              <a:ext uri="{FF2B5EF4-FFF2-40B4-BE49-F238E27FC236}">
                <a16:creationId xmlns:a16="http://schemas.microsoft.com/office/drawing/2014/main" id="{4137B13E-DB62-28FD-85C5-3BD8F5F4C6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AC837F3-D47D-883E-5DEF-7EA8BD88971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997E534-22E9-4205-82B2-C30D245AB7FE}" type="slidenum">
              <a:rPr lang="en-US" smtClean="0"/>
              <a:t>‹#›</a:t>
            </a:fld>
            <a:endParaRPr lang="en-US"/>
          </a:p>
        </p:txBody>
      </p:sp>
    </p:spTree>
    <p:extLst>
      <p:ext uri="{BB962C8B-B14F-4D97-AF65-F5344CB8AC3E}">
        <p14:creationId xmlns:p14="http://schemas.microsoft.com/office/powerpoint/2010/main" val="10312138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s://www.cdc.gov/niosh/face/In-house/full9711.html" TargetMode="External"/><Relationship Id="rId2" Type="http://schemas.openxmlformats.org/officeDocument/2006/relationships/hyperlink" Target="https://www.cdc.gov/niosh/face/stateface/ok/03ok047.html" TargetMode="External"/><Relationship Id="rId1" Type="http://schemas.openxmlformats.org/officeDocument/2006/relationships/slideLayout" Target="../slideLayouts/slideLayout4.xml"/><Relationship Id="rId6" Type="http://schemas.openxmlformats.org/officeDocument/2006/relationships/hyperlink" Target="https://www.cdph.ca.gov/Programs/CCDPHP/DEODC/OHB/FACE/CDPH%20Document%20Library/07CA008.pdf" TargetMode="External"/><Relationship Id="rId5" Type="http://schemas.openxmlformats.org/officeDocument/2006/relationships/hyperlink" Target="https://www.cdc.gov/niosh/face/In-house/full200511.html" TargetMode="External"/><Relationship Id="rId4" Type="http://schemas.openxmlformats.org/officeDocument/2006/relationships/hyperlink" Target="https://www.health.ny.gov/environmental/investigations/face/docs/02ny007.pdf"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cdc.gov/niosh/face/In-house/full9311.html"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2" name="Rectangle 41">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NCDOT Dump Truck | 3D Warehouse">
            <a:extLst>
              <a:ext uri="{FF2B5EF4-FFF2-40B4-BE49-F238E27FC236}">
                <a16:creationId xmlns:a16="http://schemas.microsoft.com/office/drawing/2014/main" id="{0E5398A4-F903-5757-9320-18EFFC26323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659" r="27557"/>
          <a:stretch/>
        </p:blipFill>
        <p:spPr bwMode="auto">
          <a:xfrm>
            <a:off x="3523488" y="10"/>
            <a:ext cx="8668512" cy="6857990"/>
          </a:xfrm>
          <a:prstGeom prst="rect">
            <a:avLst/>
          </a:prstGeom>
          <a:noFill/>
          <a:extLst>
            <a:ext uri="{909E8E84-426E-40DD-AFC4-6F175D3DCCD1}">
              <a14:hiddenFill xmlns:a14="http://schemas.microsoft.com/office/drawing/2010/main">
                <a:solidFill>
                  <a:srgbClr val="FFFFFF"/>
                </a:solidFill>
              </a14:hiddenFill>
            </a:ext>
          </a:extLst>
        </p:spPr>
      </p:pic>
      <p:sp>
        <p:nvSpPr>
          <p:cNvPr id="44" name="Rectangle 43">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tx1"/>
              </a:gs>
              <a:gs pos="33000">
                <a:schemeClr val="tx1">
                  <a:alpha val="64000"/>
                </a:schemeClr>
              </a:gs>
              <a:gs pos="0">
                <a:schemeClr val="tx1">
                  <a:alpha val="0"/>
                </a:schemeClr>
              </a:gs>
              <a:gs pos="100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A7A234D-A31B-A1BE-C68B-BCAA3E1BD0DA}"/>
              </a:ext>
            </a:extLst>
          </p:cNvPr>
          <p:cNvSpPr>
            <a:spLocks noGrp="1"/>
          </p:cNvSpPr>
          <p:nvPr>
            <p:ph type="ctrTitle"/>
          </p:nvPr>
        </p:nvSpPr>
        <p:spPr>
          <a:xfrm>
            <a:off x="481029" y="1826933"/>
            <a:ext cx="5457999" cy="3204134"/>
          </a:xfrm>
        </p:spPr>
        <p:txBody>
          <a:bodyPr anchor="b">
            <a:normAutofit/>
          </a:bodyPr>
          <a:lstStyle/>
          <a:p>
            <a:pPr algn="l"/>
            <a:r>
              <a:rPr lang="en-US" sz="4400" b="1" i="0" dirty="0">
                <a:solidFill>
                  <a:srgbClr val="FF0000"/>
                </a:solidFill>
                <a:effectLst/>
                <a:latin typeface="Poppins" panose="020B0502040204020203" pitchFamily="2" charset="0"/>
              </a:rPr>
              <a:t>Construction Equipment Visibility</a:t>
            </a:r>
            <a:br>
              <a:rPr lang="en-US" sz="4400" b="1" i="0" dirty="0">
                <a:solidFill>
                  <a:srgbClr val="FF0000"/>
                </a:solidFill>
                <a:effectLst/>
                <a:latin typeface="Poppins" panose="020B0502040204020203" pitchFamily="2" charset="0"/>
              </a:rPr>
            </a:br>
            <a:endParaRPr lang="en-US" sz="4400" b="1" dirty="0">
              <a:solidFill>
                <a:srgbClr val="FF0000"/>
              </a:solidFill>
            </a:endParaRPr>
          </a:p>
        </p:txBody>
      </p:sp>
      <p:sp>
        <p:nvSpPr>
          <p:cNvPr id="46" name="Rectangle 45">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8" name="Rectangle 47">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ubtitle 2">
            <a:extLst>
              <a:ext uri="{FF2B5EF4-FFF2-40B4-BE49-F238E27FC236}">
                <a16:creationId xmlns:a16="http://schemas.microsoft.com/office/drawing/2014/main" id="{7A2956E7-7C30-DBD5-B60C-65816F1FCDF2}"/>
              </a:ext>
            </a:extLst>
          </p:cNvPr>
          <p:cNvSpPr>
            <a:spLocks noGrp="1"/>
          </p:cNvSpPr>
          <p:nvPr>
            <p:ph type="subTitle" idx="1"/>
          </p:nvPr>
        </p:nvSpPr>
        <p:spPr>
          <a:xfrm flipH="1">
            <a:off x="12591073" y="4840344"/>
            <a:ext cx="1041107" cy="1458258"/>
          </a:xfrm>
        </p:spPr>
        <p:txBody>
          <a:bodyPr anchor="ctr">
            <a:normAutofit/>
          </a:bodyPr>
          <a:lstStyle/>
          <a:p>
            <a:pPr algn="l"/>
            <a:endParaRPr lang="en-US" dirty="0"/>
          </a:p>
        </p:txBody>
      </p:sp>
    </p:spTree>
    <p:extLst>
      <p:ext uri="{BB962C8B-B14F-4D97-AF65-F5344CB8AC3E}">
        <p14:creationId xmlns:p14="http://schemas.microsoft.com/office/powerpoint/2010/main" val="133953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1236BD2-906B-E571-ACB8-4EA4F5C53533}"/>
              </a:ext>
            </a:extLst>
          </p:cNvPr>
          <p:cNvSpPr>
            <a:spLocks noGrp="1"/>
          </p:cNvSpPr>
          <p:nvPr>
            <p:ph type="title"/>
          </p:nvPr>
        </p:nvSpPr>
        <p:spPr>
          <a:xfrm>
            <a:off x="838200" y="1412488"/>
            <a:ext cx="2899189" cy="4363844"/>
          </a:xfrm>
        </p:spPr>
        <p:txBody>
          <a:bodyPr anchor="t">
            <a:normAutofit/>
          </a:bodyPr>
          <a:lstStyle/>
          <a:p>
            <a:r>
              <a:rPr lang="en-US" b="1" i="0" dirty="0">
                <a:solidFill>
                  <a:srgbClr val="FF0000"/>
                </a:solidFill>
                <a:effectLst/>
                <a:latin typeface="DM Sans" pitchFamily="2" charset="0"/>
              </a:rPr>
              <a:t>While You Are Backing</a:t>
            </a:r>
            <a:r>
              <a:rPr lang="en-US" b="0" i="0" dirty="0">
                <a:solidFill>
                  <a:srgbClr val="FF0000"/>
                </a:solidFill>
                <a:effectLst/>
                <a:latin typeface="DM Sans" pitchFamily="2" charset="0"/>
              </a:rPr>
              <a:t> </a:t>
            </a:r>
            <a:endParaRPr lang="en-US" dirty="0">
              <a:solidFill>
                <a:srgbClr val="FF0000"/>
              </a:solidFill>
            </a:endParaRPr>
          </a:p>
        </p:txBody>
      </p:sp>
      <p:sp>
        <p:nvSpPr>
          <p:cNvPr id="3" name="Content Placeholder 2">
            <a:extLst>
              <a:ext uri="{FF2B5EF4-FFF2-40B4-BE49-F238E27FC236}">
                <a16:creationId xmlns:a16="http://schemas.microsoft.com/office/drawing/2014/main" id="{405550D3-C52E-F0E8-6BB6-725ACB3BBA92}"/>
              </a:ext>
            </a:extLst>
          </p:cNvPr>
          <p:cNvSpPr>
            <a:spLocks noGrp="1"/>
          </p:cNvSpPr>
          <p:nvPr>
            <p:ph sz="half" idx="1"/>
          </p:nvPr>
        </p:nvSpPr>
        <p:spPr>
          <a:xfrm>
            <a:off x="4380855" y="274320"/>
            <a:ext cx="3749015" cy="5502013"/>
          </a:xfrm>
        </p:spPr>
        <p:txBody>
          <a:bodyPr>
            <a:normAutofit fontScale="47500" lnSpcReduction="20000"/>
          </a:bodyPr>
          <a:lstStyle/>
          <a:p>
            <a:pPr>
              <a:buFont typeface="Arial" panose="020B0604020202020204" pitchFamily="34" charset="0"/>
              <a:buChar char="•"/>
            </a:pPr>
            <a:r>
              <a:rPr lang="en-US" sz="4200" b="0" i="0" dirty="0">
                <a:effectLst/>
                <a:latin typeface="DM Sans" pitchFamily="2" charset="0"/>
              </a:rPr>
              <a:t>Back from the driver’s side</a:t>
            </a:r>
          </a:p>
          <a:p>
            <a:pPr marL="742950" lvl="1" indent="-285750">
              <a:buFont typeface="Arial" panose="020B0604020202020204" pitchFamily="34" charset="0"/>
              <a:buChar char="•"/>
            </a:pPr>
            <a:r>
              <a:rPr lang="en-US" sz="4200" b="0" i="0" dirty="0">
                <a:effectLst/>
                <a:latin typeface="DM Sans" pitchFamily="2" charset="0"/>
              </a:rPr>
              <a:t>Minimize the distance you need to back. The less ground you cover in reverse; the less chances you will have made-up a fixed object.</a:t>
            </a:r>
          </a:p>
          <a:p>
            <a:pPr>
              <a:buFont typeface="Arial" panose="020B0604020202020204" pitchFamily="34" charset="0"/>
              <a:buChar char="•"/>
            </a:pPr>
            <a:r>
              <a:rPr lang="en-US" sz="4200" b="0" i="0" dirty="0">
                <a:effectLst/>
                <a:latin typeface="DM Sans" pitchFamily="2" charset="0"/>
              </a:rPr>
              <a:t>Have patience &amp; don’t rush</a:t>
            </a:r>
          </a:p>
          <a:p>
            <a:pPr marL="742950" lvl="1" indent="-285750">
              <a:buFont typeface="Arial" panose="020B0604020202020204" pitchFamily="34" charset="0"/>
              <a:buChar char="•"/>
            </a:pPr>
            <a:r>
              <a:rPr lang="en-US" sz="4200" b="0" i="0" dirty="0">
                <a:effectLst/>
                <a:latin typeface="DM Sans" pitchFamily="2" charset="0"/>
              </a:rPr>
              <a:t>No one ever made-up time by backing quickly. Take a deep breath and commit yourself to perfect backing with no compromises.</a:t>
            </a:r>
          </a:p>
          <a:p>
            <a:pPr marL="742950" lvl="1" indent="-285750">
              <a:buFont typeface="Arial" panose="020B0604020202020204" pitchFamily="34" charset="0"/>
              <a:buChar char="•"/>
            </a:pPr>
            <a:r>
              <a:rPr lang="en-US" sz="4200" b="0" i="0" dirty="0">
                <a:effectLst/>
                <a:latin typeface="DM Sans" pitchFamily="2" charset="0"/>
              </a:rPr>
              <a:t>Slow movement helps you maintain full control of your vehicle and to correctly judge distances.</a:t>
            </a:r>
          </a:p>
          <a:p>
            <a:endParaRPr lang="en-US" sz="800" dirty="0"/>
          </a:p>
        </p:txBody>
      </p:sp>
      <p:cxnSp>
        <p:nvCxnSpPr>
          <p:cNvPr id="11" name="Straight Connector 10">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076B2C86-8F90-38C3-9A94-8DE477909FC4}"/>
              </a:ext>
            </a:extLst>
          </p:cNvPr>
          <p:cNvSpPr>
            <a:spLocks noGrp="1"/>
          </p:cNvSpPr>
          <p:nvPr>
            <p:ph sz="half" idx="2"/>
          </p:nvPr>
        </p:nvSpPr>
        <p:spPr>
          <a:xfrm>
            <a:off x="8451604" y="365760"/>
            <a:ext cx="3572754" cy="6324599"/>
          </a:xfrm>
        </p:spPr>
        <p:txBody>
          <a:bodyPr>
            <a:normAutofit fontScale="47500" lnSpcReduction="20000"/>
          </a:bodyPr>
          <a:lstStyle/>
          <a:p>
            <a:pPr>
              <a:buFont typeface="Arial" panose="020B0604020202020204" pitchFamily="34" charset="0"/>
              <a:buChar char="•"/>
            </a:pPr>
            <a:r>
              <a:rPr lang="en-US" sz="3600" b="0" i="0" dirty="0">
                <a:effectLst/>
                <a:latin typeface="DM Sans" pitchFamily="2" charset="0"/>
              </a:rPr>
              <a:t>Check all sides as you back</a:t>
            </a:r>
          </a:p>
          <a:p>
            <a:pPr marL="742950" lvl="1" indent="-285750">
              <a:buFont typeface="Arial" panose="020B0604020202020204" pitchFamily="34" charset="0"/>
              <a:buChar char="•"/>
            </a:pPr>
            <a:r>
              <a:rPr lang="en-US" sz="3600" b="0" i="0" dirty="0">
                <a:effectLst/>
                <a:latin typeface="DM Sans" pitchFamily="2" charset="0"/>
              </a:rPr>
              <a:t>Remember that there are 6 sides to your vehicle (back, front, both sides, above and below).</a:t>
            </a:r>
          </a:p>
          <a:p>
            <a:pPr marL="742950" lvl="1" indent="-285750">
              <a:buFont typeface="Arial" panose="020B0604020202020204" pitchFamily="34" charset="0"/>
              <a:buChar char="•"/>
            </a:pPr>
            <a:r>
              <a:rPr lang="en-US" sz="3600" b="0" i="0" dirty="0">
                <a:effectLst/>
                <a:latin typeface="DM Sans" pitchFamily="2" charset="0"/>
              </a:rPr>
              <a:t>Keep your eyes moving to ensure conditions have not changed.</a:t>
            </a:r>
          </a:p>
          <a:p>
            <a:pPr>
              <a:buFont typeface="Arial" panose="020B0604020202020204" pitchFamily="34" charset="0"/>
              <a:buChar char="•"/>
            </a:pPr>
            <a:r>
              <a:rPr lang="en-US" sz="3600" b="0" i="0" dirty="0">
                <a:effectLst/>
                <a:latin typeface="DM Sans" pitchFamily="2" charset="0"/>
              </a:rPr>
              <a:t>Use always keep your spotter in sight your resources and guides</a:t>
            </a:r>
          </a:p>
          <a:p>
            <a:pPr marL="742950" lvl="1" indent="-285750">
              <a:buFont typeface="Arial" panose="020B0604020202020204" pitchFamily="34" charset="0"/>
              <a:buChar char="•"/>
            </a:pPr>
            <a:r>
              <a:rPr lang="en-US" sz="3600" b="0" i="0" dirty="0">
                <a:effectLst/>
                <a:latin typeface="DM Sans" pitchFamily="2" charset="0"/>
              </a:rPr>
              <a:t>Use a spotter if someone is available. Be sure to keep your spotter in sight at all times.</a:t>
            </a:r>
          </a:p>
          <a:p>
            <a:pPr marL="742950" lvl="1" indent="-285750">
              <a:buFont typeface="Arial" panose="020B0604020202020204" pitchFamily="34" charset="0"/>
              <a:buChar char="•"/>
            </a:pPr>
            <a:r>
              <a:rPr lang="en-US" sz="3600" b="0" i="0" dirty="0">
                <a:effectLst/>
                <a:latin typeface="DM Sans" pitchFamily="2" charset="0"/>
              </a:rPr>
              <a:t>Make sure your mirrors are clean and in good positions to maximize the view around your vehicle – Know your blind spots!</a:t>
            </a:r>
          </a:p>
          <a:p>
            <a:pPr marL="742950" lvl="1" indent="-285750">
              <a:buFont typeface="Arial" panose="020B0604020202020204" pitchFamily="34" charset="0"/>
              <a:buChar char="•"/>
            </a:pPr>
            <a:r>
              <a:rPr lang="en-US" sz="3600" b="0" i="0" dirty="0">
                <a:effectLst/>
                <a:latin typeface="DM Sans" pitchFamily="2" charset="0"/>
              </a:rPr>
              <a:t>Roll down your window and listen to the environment around you.</a:t>
            </a:r>
          </a:p>
          <a:p>
            <a:endParaRPr lang="en-US" sz="2000" dirty="0"/>
          </a:p>
        </p:txBody>
      </p:sp>
    </p:spTree>
    <p:extLst>
      <p:ext uri="{BB962C8B-B14F-4D97-AF65-F5344CB8AC3E}">
        <p14:creationId xmlns:p14="http://schemas.microsoft.com/office/powerpoint/2010/main" val="1271137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B732C53-87AB-7C60-7878-2BF5D74EE17E}"/>
              </a:ext>
            </a:extLst>
          </p:cNvPr>
          <p:cNvSpPr>
            <a:spLocks noGrp="1"/>
          </p:cNvSpPr>
          <p:nvPr>
            <p:ph type="title"/>
          </p:nvPr>
        </p:nvSpPr>
        <p:spPr>
          <a:xfrm>
            <a:off x="838200" y="1412488"/>
            <a:ext cx="2899189" cy="4363844"/>
          </a:xfrm>
        </p:spPr>
        <p:txBody>
          <a:bodyPr anchor="t">
            <a:normAutofit/>
          </a:bodyPr>
          <a:lstStyle/>
          <a:p>
            <a:r>
              <a:rPr lang="en-US" sz="4000" b="1" i="0" dirty="0">
                <a:solidFill>
                  <a:srgbClr val="FF0000"/>
                </a:solidFill>
                <a:effectLst/>
                <a:latin typeface="Merriweather" panose="00000500000000000000" pitchFamily="2" charset="0"/>
              </a:rPr>
              <a:t>How do back over incidents occur?</a:t>
            </a:r>
            <a:br>
              <a:rPr lang="en-US" sz="4000" b="1" i="0" dirty="0">
                <a:solidFill>
                  <a:srgbClr val="FF0000"/>
                </a:solidFill>
                <a:effectLst/>
                <a:latin typeface="Merriweather" panose="00000500000000000000" pitchFamily="2" charset="0"/>
              </a:rPr>
            </a:br>
            <a:endParaRPr lang="en-US" sz="4000" dirty="0">
              <a:solidFill>
                <a:srgbClr val="FF0000"/>
              </a:solidFill>
            </a:endParaRPr>
          </a:p>
        </p:txBody>
      </p:sp>
      <p:sp>
        <p:nvSpPr>
          <p:cNvPr id="3" name="Content Placeholder 2">
            <a:extLst>
              <a:ext uri="{FF2B5EF4-FFF2-40B4-BE49-F238E27FC236}">
                <a16:creationId xmlns:a16="http://schemas.microsoft.com/office/drawing/2014/main" id="{D48233A4-AEE7-597F-E7CB-3B3F0CF647CB}"/>
              </a:ext>
            </a:extLst>
          </p:cNvPr>
          <p:cNvSpPr>
            <a:spLocks noGrp="1"/>
          </p:cNvSpPr>
          <p:nvPr>
            <p:ph sz="half" idx="1"/>
          </p:nvPr>
        </p:nvSpPr>
        <p:spPr>
          <a:xfrm>
            <a:off x="4380855" y="563880"/>
            <a:ext cx="3618472" cy="5212453"/>
          </a:xfrm>
        </p:spPr>
        <p:txBody>
          <a:bodyPr>
            <a:noAutofit/>
          </a:bodyPr>
          <a:lstStyle/>
          <a:p>
            <a:r>
              <a:rPr lang="en-US" sz="3200" b="0" i="0" dirty="0">
                <a:effectLst/>
                <a:latin typeface="Source Sans Pro" panose="020B0503030403020204" pitchFamily="34" charset="0"/>
              </a:rPr>
              <a:t>Drivers may not be able to see a worker in their </a:t>
            </a:r>
            <a:r>
              <a:rPr lang="en-US" sz="3200" b="0" i="0" u="sng" dirty="0">
                <a:effectLst/>
                <a:latin typeface="Source Sans Pro" panose="020B0503030403020204" pitchFamily="34" charset="0"/>
                <a:hlinkClick r:id="rId2" tooltip="blind spot">
                  <a:extLst>
                    <a:ext uri="{A12FA001-AC4F-418D-AE19-62706E023703}">
                      <ahyp:hlinkClr xmlns:ahyp="http://schemas.microsoft.com/office/drawing/2018/hyperlinkcolor" val="tx"/>
                    </a:ext>
                  </a:extLst>
                </a:hlinkClick>
              </a:rPr>
              <a:t>blind spot</a:t>
            </a:r>
            <a:r>
              <a:rPr lang="en-US" sz="3200" b="0" i="0" dirty="0">
                <a:effectLst/>
                <a:latin typeface="Source Sans Pro" panose="020B0503030403020204" pitchFamily="34" charset="0"/>
              </a:rPr>
              <a:t>.</a:t>
            </a:r>
          </a:p>
          <a:p>
            <a:r>
              <a:rPr lang="en-US" sz="3200" b="0" i="0" dirty="0">
                <a:effectLst/>
                <a:latin typeface="Source Sans Pro" panose="020B0503030403020204" pitchFamily="34" charset="0"/>
              </a:rPr>
              <a:t>Workers may not hear backup alarms </a:t>
            </a:r>
            <a:r>
              <a:rPr lang="en-US" sz="3200" b="0" i="0" dirty="0">
                <a:effectLst/>
                <a:latin typeface="Source Sans Pro" panose="020B0503030403020204" pitchFamily="34" charset="0"/>
                <a:hlinkClick r:id="rId3" tooltip="because of other worksite noises">
                  <a:extLst>
                    <a:ext uri="{A12FA001-AC4F-418D-AE19-62706E023703}">
                      <ahyp:hlinkClr xmlns:ahyp="http://schemas.microsoft.com/office/drawing/2018/hyperlinkcolor" val="tx"/>
                    </a:ext>
                  </a:extLst>
                </a:hlinkClick>
              </a:rPr>
              <a:t>because of other worksite noises</a:t>
            </a:r>
            <a:r>
              <a:rPr lang="en-US" sz="3200" b="0" i="0" dirty="0">
                <a:effectLst/>
                <a:latin typeface="Source Sans Pro" panose="020B0503030403020204" pitchFamily="34" charset="0"/>
              </a:rPr>
              <a:t> or </a:t>
            </a:r>
            <a:r>
              <a:rPr lang="en-US" sz="3200" b="0" i="0" dirty="0">
                <a:effectLst/>
                <a:latin typeface="Source Sans Pro" panose="020B0503030403020204" pitchFamily="34" charset="0"/>
                <a:hlinkClick r:id="rId4" tooltip="Truck Driver Run Over by Trash Compactor at Municipal Landfill Case Report: 02NY007 - PDF">
                  <a:extLst>
                    <a:ext uri="{A12FA001-AC4F-418D-AE19-62706E023703}">
                      <ahyp:hlinkClr xmlns:ahyp="http://schemas.microsoft.com/office/drawing/2018/hyperlinkcolor" val="tx"/>
                    </a:ext>
                  </a:extLst>
                </a:hlinkClick>
              </a:rPr>
              <a:t>because the alarms are not functioning</a:t>
            </a:r>
            <a:r>
              <a:rPr lang="en-US" sz="3200" b="0" i="0" dirty="0">
                <a:effectLst/>
                <a:latin typeface="Source Sans Pro" panose="020B0503030403020204" pitchFamily="34" charset="0"/>
              </a:rPr>
              <a:t>. </a:t>
            </a:r>
            <a:endParaRPr lang="en-US" sz="3200" dirty="0"/>
          </a:p>
        </p:txBody>
      </p:sp>
      <p:cxnSp>
        <p:nvCxnSpPr>
          <p:cNvPr id="11" name="Straight Connector 10">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ED31AF28-606B-5E16-18DA-EEB71CB265DE}"/>
              </a:ext>
            </a:extLst>
          </p:cNvPr>
          <p:cNvSpPr>
            <a:spLocks noGrp="1"/>
          </p:cNvSpPr>
          <p:nvPr>
            <p:ph sz="half" idx="2"/>
          </p:nvPr>
        </p:nvSpPr>
        <p:spPr>
          <a:xfrm>
            <a:off x="8451604" y="563880"/>
            <a:ext cx="3618475" cy="6187439"/>
          </a:xfrm>
        </p:spPr>
        <p:txBody>
          <a:bodyPr>
            <a:noAutofit/>
          </a:bodyPr>
          <a:lstStyle/>
          <a:p>
            <a:r>
              <a:rPr lang="en-US" b="0" i="0" dirty="0">
                <a:effectLst/>
                <a:latin typeface="Source Sans Pro" panose="020B0503030403020204" pitchFamily="34" charset="0"/>
              </a:rPr>
              <a:t>A spotter assisting one truck </a:t>
            </a:r>
            <a:r>
              <a:rPr lang="en-US" b="0" i="0" u="sng" dirty="0">
                <a:effectLst/>
                <a:latin typeface="Source Sans Pro" panose="020B0503030403020204" pitchFamily="34" charset="0"/>
                <a:hlinkClick r:id="rId5" tooltip="may not see another truck behind him">
                  <a:extLst>
                    <a:ext uri="{A12FA001-AC4F-418D-AE19-62706E023703}">
                      <ahyp:hlinkClr xmlns:ahyp="http://schemas.microsoft.com/office/drawing/2018/hyperlinkcolor" val="tx"/>
                    </a:ext>
                  </a:extLst>
                </a:hlinkClick>
              </a:rPr>
              <a:t>may not see another truck behind them</a:t>
            </a:r>
            <a:r>
              <a:rPr lang="en-US" b="0" i="0" dirty="0">
                <a:effectLst/>
                <a:latin typeface="Source Sans Pro" panose="020B0503030403020204" pitchFamily="34" charset="0"/>
              </a:rPr>
              <a:t>.</a:t>
            </a:r>
          </a:p>
          <a:p>
            <a:r>
              <a:rPr lang="en-US" i="0" dirty="0">
                <a:effectLst/>
                <a:latin typeface="Roboto" panose="02000000000000000000" pitchFamily="2" charset="0"/>
              </a:rPr>
              <a:t>Workers riding on vehicles may fall off and get backed over.</a:t>
            </a:r>
          </a:p>
          <a:p>
            <a:r>
              <a:rPr lang="en-US" b="0" i="0" dirty="0">
                <a:effectLst/>
                <a:latin typeface="Source Sans Pro" panose="020B0503030403020204" pitchFamily="34" charset="0"/>
              </a:rPr>
              <a:t>Drivers may assume that the area is clear and </a:t>
            </a:r>
            <a:r>
              <a:rPr lang="en-US" b="0" i="0" u="sng" dirty="0">
                <a:effectLst/>
                <a:latin typeface="Source Sans Pro" panose="020B0503030403020204" pitchFamily="34" charset="0"/>
                <a:hlinkClick r:id="rId6" tooltip="Worker killed by backing forklift - PDF">
                  <a:extLst>
                    <a:ext uri="{A12FA001-AC4F-418D-AE19-62706E023703}">
                      <ahyp:hlinkClr xmlns:ahyp="http://schemas.microsoft.com/office/drawing/2018/hyperlinkcolor" val="tx"/>
                    </a:ext>
                  </a:extLst>
                </a:hlinkClick>
              </a:rPr>
              <a:t>not look in the direction of travel</a:t>
            </a:r>
            <a:r>
              <a:rPr lang="en-US" b="0" i="0" dirty="0">
                <a:effectLst/>
                <a:latin typeface="Source Sans Pro" panose="020B0503030403020204" pitchFamily="34" charset="0"/>
              </a:rPr>
              <a:t>. </a:t>
            </a:r>
            <a:endParaRPr lang="en-US" i="0" dirty="0">
              <a:effectLst/>
              <a:latin typeface="Source Sans Pro" panose="020B0503030403020204" pitchFamily="34" charset="0"/>
            </a:endParaRPr>
          </a:p>
        </p:txBody>
      </p:sp>
    </p:spTree>
    <p:extLst>
      <p:ext uri="{BB962C8B-B14F-4D97-AF65-F5344CB8AC3E}">
        <p14:creationId xmlns:p14="http://schemas.microsoft.com/office/powerpoint/2010/main" val="723375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2" name="Rectangle 1041">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0"/>
            <a:ext cx="4654285"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63BC7E4-568B-F230-322B-B74185A4EC2D}"/>
              </a:ext>
            </a:extLst>
          </p:cNvPr>
          <p:cNvSpPr>
            <a:spLocks noGrp="1"/>
          </p:cNvSpPr>
          <p:nvPr>
            <p:ph type="title"/>
          </p:nvPr>
        </p:nvSpPr>
        <p:spPr>
          <a:xfrm>
            <a:off x="349131" y="637762"/>
            <a:ext cx="4177149" cy="5576768"/>
          </a:xfrm>
        </p:spPr>
        <p:txBody>
          <a:bodyPr anchor="t">
            <a:normAutofit/>
          </a:bodyPr>
          <a:lstStyle/>
          <a:p>
            <a:r>
              <a:rPr lang="en-US" b="1" i="0" dirty="0">
                <a:solidFill>
                  <a:srgbClr val="FF0000"/>
                </a:solidFill>
                <a:effectLst/>
                <a:latin typeface="Poppins" panose="020B0502040204020203" pitchFamily="2" charset="0"/>
              </a:rPr>
              <a:t>Construction Equipment Visibility</a:t>
            </a:r>
            <a:endParaRPr lang="en-US" b="1" dirty="0">
              <a:solidFill>
                <a:schemeClr val="bg1"/>
              </a:solidFill>
            </a:endParaRPr>
          </a:p>
        </p:txBody>
      </p:sp>
      <p:sp>
        <p:nvSpPr>
          <p:cNvPr id="1044" name="Rectangle 1043">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2118" y="0"/>
            <a:ext cx="7529872"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NCDOT Dump Truck | 3D Warehouse">
            <a:extLst>
              <a:ext uri="{FF2B5EF4-FFF2-40B4-BE49-F238E27FC236}">
                <a16:creationId xmlns:a16="http://schemas.microsoft.com/office/drawing/2014/main" id="{AD1A0776-8839-DEA4-F061-EAAFB35510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b="6541"/>
          <a:stretch/>
        </p:blipFill>
        <p:spPr bwMode="auto">
          <a:xfrm>
            <a:off x="5439976" y="637762"/>
            <a:ext cx="5592818" cy="2927110"/>
          </a:xfrm>
          <a:prstGeom prst="rect">
            <a:avLst/>
          </a:prstGeom>
          <a:noFill/>
          <a:extLst>
            <a:ext uri="{909E8E84-426E-40DD-AFC4-6F175D3DCCD1}">
              <a14:hiddenFill xmlns:a14="http://schemas.microsoft.com/office/drawing/2010/main">
                <a:solidFill>
                  <a:srgbClr val="FFFFFF"/>
                </a:solidFill>
              </a14:hiddenFill>
            </a:ext>
          </a:extLst>
        </p:spPr>
      </p:pic>
      <p:sp>
        <p:nvSpPr>
          <p:cNvPr id="1046" name="Rectangle 1045">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9976" y="3996909"/>
            <a:ext cx="457200" cy="457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0" name="Content Placeholder 1029">
            <a:extLst>
              <a:ext uri="{FF2B5EF4-FFF2-40B4-BE49-F238E27FC236}">
                <a16:creationId xmlns:a16="http://schemas.microsoft.com/office/drawing/2014/main" id="{E563947C-4376-473C-05A3-BECD66D371F7}"/>
              </a:ext>
            </a:extLst>
          </p:cNvPr>
          <p:cNvSpPr>
            <a:spLocks noGrp="1"/>
          </p:cNvSpPr>
          <p:nvPr>
            <p:ph idx="1"/>
          </p:nvPr>
        </p:nvSpPr>
        <p:spPr>
          <a:xfrm>
            <a:off x="5439976" y="3764280"/>
            <a:ext cx="6752014" cy="2994660"/>
          </a:xfrm>
        </p:spPr>
        <p:txBody>
          <a:bodyPr>
            <a:normAutofit fontScale="55000" lnSpcReduction="20000"/>
          </a:bodyPr>
          <a:lstStyle/>
          <a:p>
            <a:endParaRPr lang="en-US" sz="2200" dirty="0">
              <a:latin typeface="Verdana" panose="020B0604030504040204" pitchFamily="34" charset="0"/>
            </a:endParaRPr>
          </a:p>
          <a:p>
            <a:r>
              <a:rPr lang="en-US" sz="3300" b="0" i="0" dirty="0">
                <a:solidFill>
                  <a:srgbClr val="212121"/>
                </a:solidFill>
                <a:effectLst/>
                <a:latin typeface="Source Sans Pro" panose="020B0503030403020204" pitchFamily="34" charset="0"/>
              </a:rPr>
              <a:t>Sometimes, it is </a:t>
            </a:r>
            <a:r>
              <a:rPr lang="en-US" sz="3300" b="0" i="0" u="sng" dirty="0">
                <a:solidFill>
                  <a:srgbClr val="0071BC"/>
                </a:solidFill>
                <a:effectLst/>
                <a:latin typeface="Source Sans Pro" panose="020B0503030403020204" pitchFamily="34" charset="0"/>
                <a:hlinkClick r:id="rId3" tooltip="unclear"/>
              </a:rPr>
              <a:t>unclear</a:t>
            </a:r>
            <a:r>
              <a:rPr lang="en-US" sz="3300" b="0" i="0" dirty="0">
                <a:solidFill>
                  <a:srgbClr val="212121"/>
                </a:solidFill>
                <a:effectLst/>
                <a:latin typeface="Source Sans Pro" panose="020B0503030403020204" pitchFamily="34" charset="0"/>
              </a:rPr>
              <a:t> why a worker was in the path of a backing vehicle. A combination of factors can also lead to back over incidents.</a:t>
            </a:r>
            <a:endParaRPr lang="en-US" sz="3300" i="0" dirty="0">
              <a:solidFill>
                <a:srgbClr val="000000"/>
              </a:solidFill>
              <a:effectLst/>
              <a:latin typeface="Open Sans" panose="020B0606030504020204" pitchFamily="34" charset="0"/>
            </a:endParaRPr>
          </a:p>
          <a:p>
            <a:r>
              <a:rPr lang="en-US" sz="3300" i="0" dirty="0">
                <a:solidFill>
                  <a:srgbClr val="000000"/>
                </a:solidFill>
                <a:effectLst/>
                <a:latin typeface="Open Sans" panose="020B0606030504020204" pitchFamily="34" charset="0"/>
              </a:rPr>
              <a:t>OSHA states that dump trucks, and pickups, are responsible for the majority of backing incidents in the past ten years on the job.</a:t>
            </a:r>
          </a:p>
          <a:p>
            <a:r>
              <a:rPr lang="en-US" sz="3300" dirty="0"/>
              <a:t>NCDOT </a:t>
            </a:r>
            <a:r>
              <a:rPr lang="en-US" sz="3300" i="0" dirty="0">
                <a:effectLst/>
                <a:latin typeface="Verdana" panose="020B0604030504040204" pitchFamily="34" charset="0"/>
              </a:rPr>
              <a:t>recommends that specific procedures and controls be in place at roadway construction worksites to help prevent injuries and deaths from backing construction vehicles and equipment.</a:t>
            </a:r>
          </a:p>
          <a:p>
            <a:endParaRPr lang="en-US" sz="1900" i="0" dirty="0">
              <a:effectLst/>
              <a:latin typeface="Verdana" panose="020B0604030504040204" pitchFamily="34" charset="0"/>
            </a:endParaRPr>
          </a:p>
          <a:p>
            <a:endParaRPr lang="en-US" sz="2200" dirty="0"/>
          </a:p>
        </p:txBody>
      </p:sp>
    </p:spTree>
    <p:extLst>
      <p:ext uri="{BB962C8B-B14F-4D97-AF65-F5344CB8AC3E}">
        <p14:creationId xmlns:p14="http://schemas.microsoft.com/office/powerpoint/2010/main" val="3036819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0"/>
            <a:ext cx="4654285"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EC7322-3E25-7346-4192-D0FCB0FDEC43}"/>
              </a:ext>
            </a:extLst>
          </p:cNvPr>
          <p:cNvSpPr>
            <a:spLocks noGrp="1"/>
          </p:cNvSpPr>
          <p:nvPr>
            <p:ph type="title"/>
          </p:nvPr>
        </p:nvSpPr>
        <p:spPr>
          <a:xfrm>
            <a:off x="701040" y="637762"/>
            <a:ext cx="3354087" cy="5576770"/>
          </a:xfrm>
        </p:spPr>
        <p:txBody>
          <a:bodyPr anchor="t">
            <a:normAutofit/>
          </a:bodyPr>
          <a:lstStyle/>
          <a:p>
            <a:r>
              <a:rPr lang="en-US" b="1" i="0" dirty="0">
                <a:solidFill>
                  <a:srgbClr val="FF0000"/>
                </a:solidFill>
                <a:effectLst/>
                <a:latin typeface="Poppins" panose="00000500000000000000" pitchFamily="2" charset="0"/>
              </a:rPr>
              <a:t>Why it's important</a:t>
            </a:r>
            <a:endParaRPr lang="en-US" b="1" dirty="0">
              <a:solidFill>
                <a:srgbClr val="FF0000"/>
              </a:solidFill>
            </a:endParaRPr>
          </a:p>
        </p:txBody>
      </p:sp>
      <p:sp>
        <p:nvSpPr>
          <p:cNvPr id="10" name="Rectangle 9">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2535" y="0"/>
            <a:ext cx="7539455"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8EAE243-3A9F-4A46-B0D9-04C723A8A1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9977" y="643465"/>
            <a:ext cx="457200" cy="457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E55968C-0F48-AE95-9BD9-1CC9AACF0BF2}"/>
              </a:ext>
            </a:extLst>
          </p:cNvPr>
          <p:cNvSpPr>
            <a:spLocks noGrp="1"/>
          </p:cNvSpPr>
          <p:nvPr>
            <p:ph idx="1"/>
          </p:nvPr>
        </p:nvSpPr>
        <p:spPr>
          <a:xfrm>
            <a:off x="5439977" y="312420"/>
            <a:ext cx="6531043" cy="6286500"/>
          </a:xfrm>
        </p:spPr>
        <p:txBody>
          <a:bodyPr>
            <a:normAutofit/>
          </a:bodyPr>
          <a:lstStyle/>
          <a:p>
            <a:pPr>
              <a:spcAft>
                <a:spcPts val="750"/>
              </a:spcAft>
              <a:buNone/>
            </a:pPr>
            <a:r>
              <a:rPr lang="en-US" sz="2400" i="0" dirty="0">
                <a:effectLst/>
                <a:latin typeface="Verdana" panose="020B0604030504040204" pitchFamily="34" charset="0"/>
              </a:rPr>
              <a:t>According</a:t>
            </a:r>
            <a:r>
              <a:rPr lang="en-US" sz="2400" b="0" i="0" dirty="0">
                <a:effectLst/>
                <a:latin typeface="Verdana" panose="020B0604030504040204" pitchFamily="34" charset="0"/>
              </a:rPr>
              <a:t> to a Bureau of Labor Statistics review of the 962 fatal workplace injuries throughout the United States over past several years at road construction sites, 443 were due to a worker being struck by a vehicle or mobile equipment.</a:t>
            </a:r>
          </a:p>
          <a:p>
            <a:pPr>
              <a:spcAft>
                <a:spcPts val="750"/>
              </a:spcAft>
              <a:buNone/>
            </a:pPr>
            <a:r>
              <a:rPr lang="en-US" sz="2400" b="0" i="0" dirty="0">
                <a:effectLst/>
                <a:latin typeface="Verdana" panose="020B0604030504040204" pitchFamily="34" charset="0"/>
              </a:rPr>
              <a:t> Workers were fatally struck 143 times by a vehicle or mobile equipment that was </a:t>
            </a:r>
            <a:r>
              <a:rPr lang="en-US" sz="2400" b="0" i="0" dirty="0">
                <a:solidFill>
                  <a:srgbClr val="FF0000"/>
                </a:solidFill>
                <a:effectLst/>
                <a:latin typeface="Verdana" panose="020B0604030504040204" pitchFamily="34" charset="0"/>
              </a:rPr>
              <a:t>backing up</a:t>
            </a:r>
            <a:r>
              <a:rPr lang="en-US" sz="2400" b="0" i="0" dirty="0">
                <a:effectLst/>
                <a:latin typeface="Verdana" panose="020B0604030504040204" pitchFamily="34" charset="0"/>
              </a:rPr>
              <a:t>. In 84 of these cases, the worker was fatally struck by a </a:t>
            </a:r>
            <a:r>
              <a:rPr lang="en-US" sz="2400" b="1" i="0" dirty="0">
                <a:effectLst/>
                <a:latin typeface="Verdana" panose="020B0604030504040204" pitchFamily="34" charset="0"/>
              </a:rPr>
              <a:t>dump truck </a:t>
            </a:r>
            <a:r>
              <a:rPr lang="en-US" sz="2400" b="0" i="0" dirty="0">
                <a:effectLst/>
                <a:latin typeface="Verdana" panose="020B0604030504040204" pitchFamily="34" charset="0"/>
              </a:rPr>
              <a:t>that was </a:t>
            </a:r>
            <a:r>
              <a:rPr lang="en-US" sz="2400" b="0" i="0" dirty="0">
                <a:solidFill>
                  <a:srgbClr val="FF0000"/>
                </a:solidFill>
                <a:effectLst/>
                <a:latin typeface="Verdana" panose="020B0604030504040204" pitchFamily="34" charset="0"/>
              </a:rPr>
              <a:t>backing up</a:t>
            </a:r>
            <a:r>
              <a:rPr lang="en-US" sz="2400" b="0" i="0" dirty="0">
                <a:effectLst/>
                <a:latin typeface="Verdana" panose="020B0604030504040204" pitchFamily="34" charset="0"/>
              </a:rPr>
              <a:t>.</a:t>
            </a:r>
          </a:p>
          <a:p>
            <a:endParaRPr lang="en-US" sz="2200" dirty="0"/>
          </a:p>
        </p:txBody>
      </p:sp>
    </p:spTree>
    <p:extLst>
      <p:ext uri="{BB962C8B-B14F-4D97-AF65-F5344CB8AC3E}">
        <p14:creationId xmlns:p14="http://schemas.microsoft.com/office/powerpoint/2010/main" val="24916474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520F41F-0091-232C-36CF-2240309369AE}"/>
              </a:ext>
            </a:extLst>
          </p:cNvPr>
          <p:cNvSpPr>
            <a:spLocks noGrp="1"/>
          </p:cNvSpPr>
          <p:nvPr>
            <p:ph type="title"/>
          </p:nvPr>
        </p:nvSpPr>
        <p:spPr>
          <a:xfrm>
            <a:off x="220980" y="533400"/>
            <a:ext cx="3688080" cy="5242932"/>
          </a:xfrm>
        </p:spPr>
        <p:txBody>
          <a:bodyPr anchor="t">
            <a:noAutofit/>
          </a:bodyPr>
          <a:lstStyle/>
          <a:p>
            <a:r>
              <a:rPr lang="en-US" b="1" i="0" dirty="0">
                <a:solidFill>
                  <a:srgbClr val="FF0000"/>
                </a:solidFill>
                <a:effectLst/>
                <a:latin typeface="Poppins" panose="00000500000000000000" pitchFamily="2" charset="0"/>
              </a:rPr>
              <a:t>Why it's important:</a:t>
            </a:r>
            <a:br>
              <a:rPr lang="en-US" b="1" i="0" dirty="0">
                <a:solidFill>
                  <a:srgbClr val="FF0000"/>
                </a:solidFill>
                <a:effectLst/>
                <a:latin typeface="Verdana" panose="020B0604030504040204" pitchFamily="34" charset="0"/>
              </a:rPr>
            </a:br>
            <a:br>
              <a:rPr lang="en-US" b="1" i="0" dirty="0">
                <a:solidFill>
                  <a:srgbClr val="FF0000"/>
                </a:solidFill>
                <a:effectLst/>
                <a:latin typeface="Verdana" panose="020B0604030504040204" pitchFamily="34" charset="0"/>
              </a:rPr>
            </a:br>
            <a:r>
              <a:rPr lang="en-US" b="1" i="0" dirty="0">
                <a:solidFill>
                  <a:srgbClr val="FF0000"/>
                </a:solidFill>
                <a:effectLst/>
                <a:latin typeface="Verdana" panose="020B0604030504040204" pitchFamily="34" charset="0"/>
              </a:rPr>
              <a:t>Equipment Operation and Servicing</a:t>
            </a:r>
            <a:br>
              <a:rPr lang="en-US" b="1" i="0" dirty="0">
                <a:solidFill>
                  <a:srgbClr val="FF0000"/>
                </a:solidFill>
                <a:effectLst/>
                <a:latin typeface="Verdana" panose="020B0604030504040204" pitchFamily="34" charset="0"/>
              </a:rPr>
            </a:br>
            <a:endParaRPr lang="en-US" dirty="0">
              <a:solidFill>
                <a:srgbClr val="FF0000"/>
              </a:solidFill>
            </a:endParaRPr>
          </a:p>
        </p:txBody>
      </p:sp>
      <p:sp>
        <p:nvSpPr>
          <p:cNvPr id="3" name="Content Placeholder 2">
            <a:extLst>
              <a:ext uri="{FF2B5EF4-FFF2-40B4-BE49-F238E27FC236}">
                <a16:creationId xmlns:a16="http://schemas.microsoft.com/office/drawing/2014/main" id="{1AE88BA1-ABBF-7D50-C476-57F37E1D7CC9}"/>
              </a:ext>
            </a:extLst>
          </p:cNvPr>
          <p:cNvSpPr>
            <a:spLocks noGrp="1"/>
          </p:cNvSpPr>
          <p:nvPr>
            <p:ph sz="half" idx="1"/>
          </p:nvPr>
        </p:nvSpPr>
        <p:spPr>
          <a:xfrm>
            <a:off x="4380783" y="266700"/>
            <a:ext cx="3427356" cy="5509633"/>
          </a:xfrm>
        </p:spPr>
        <p:txBody>
          <a:bodyPr>
            <a:noAutofit/>
          </a:bodyPr>
          <a:lstStyle/>
          <a:p>
            <a:pPr>
              <a:spcAft>
                <a:spcPts val="750"/>
              </a:spcAft>
              <a:buFont typeface="Arial" panose="020B0604020202020204" pitchFamily="34" charset="0"/>
              <a:buChar char="•"/>
            </a:pPr>
            <a:r>
              <a:rPr lang="en-US" sz="2000" b="0" i="0" dirty="0">
                <a:effectLst/>
                <a:latin typeface="Verdana" panose="020B0604030504040204" pitchFamily="34" charset="0"/>
              </a:rPr>
              <a:t>Ensure that construction vehicles and equipment operating onsite are always maintained in safe operating condition. </a:t>
            </a:r>
          </a:p>
          <a:p>
            <a:pPr>
              <a:spcAft>
                <a:spcPts val="750"/>
              </a:spcAft>
              <a:buFont typeface="Arial" panose="020B0604020202020204" pitchFamily="34" charset="0"/>
              <a:buChar char="•"/>
            </a:pPr>
            <a:r>
              <a:rPr lang="en-US" sz="2000" b="0" i="0" dirty="0">
                <a:effectLst/>
                <a:latin typeface="Verdana" panose="020B0604030504040204" pitchFamily="34" charset="0"/>
              </a:rPr>
              <a:t>A scheduled maintenance program for all roadway construction vehicles and equipment.</a:t>
            </a:r>
          </a:p>
          <a:p>
            <a:pPr>
              <a:spcAft>
                <a:spcPts val="750"/>
              </a:spcAft>
              <a:buFont typeface="Arial" panose="020B0604020202020204" pitchFamily="34" charset="0"/>
              <a:buChar char="•"/>
            </a:pPr>
            <a:r>
              <a:rPr lang="en-US" sz="2000" b="0" i="0" dirty="0">
                <a:effectLst/>
                <a:latin typeface="Verdana" panose="020B0604030504040204" pitchFamily="34" charset="0"/>
              </a:rPr>
              <a:t>Safety features </a:t>
            </a:r>
            <a:r>
              <a:rPr lang="en-US" sz="2000" b="0" i="0" dirty="0">
                <a:solidFill>
                  <a:srgbClr val="FF0000"/>
                </a:solidFill>
                <a:effectLst/>
                <a:latin typeface="Verdana" panose="020B0604030504040204" pitchFamily="34" charset="0"/>
              </a:rPr>
              <a:t>(reverse alarm, video cameras) </a:t>
            </a:r>
            <a:r>
              <a:rPr lang="en-US" sz="2000" b="0" i="0" dirty="0">
                <a:effectLst/>
                <a:latin typeface="Verdana" panose="020B0604030504040204" pitchFamily="34" charset="0"/>
              </a:rPr>
              <a:t>installed in accordance with manufacturer’s specifications, that operate as intended, and function properly</a:t>
            </a:r>
            <a:r>
              <a:rPr lang="en-US" sz="2400" b="0" i="0" dirty="0">
                <a:effectLst/>
                <a:latin typeface="Verdana" panose="020B0604030504040204" pitchFamily="34" charset="0"/>
              </a:rPr>
              <a:t>. </a:t>
            </a:r>
          </a:p>
        </p:txBody>
      </p:sp>
      <p:cxnSp>
        <p:nvCxnSpPr>
          <p:cNvPr id="11" name="Straight Connector 10">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128CA310-BAEA-6659-B820-3A24A495F776}"/>
              </a:ext>
            </a:extLst>
          </p:cNvPr>
          <p:cNvSpPr>
            <a:spLocks noGrp="1"/>
          </p:cNvSpPr>
          <p:nvPr>
            <p:ph sz="half" idx="2"/>
          </p:nvPr>
        </p:nvSpPr>
        <p:spPr>
          <a:xfrm>
            <a:off x="8343912" y="320040"/>
            <a:ext cx="3305394" cy="5456293"/>
          </a:xfrm>
        </p:spPr>
        <p:txBody>
          <a:bodyPr>
            <a:normAutofit lnSpcReduction="10000"/>
          </a:bodyPr>
          <a:lstStyle/>
          <a:p>
            <a:pPr>
              <a:spcAft>
                <a:spcPts val="750"/>
              </a:spcAft>
              <a:buFont typeface="Arial" panose="020B0604020202020204" pitchFamily="34" charset="0"/>
              <a:buChar char="•"/>
            </a:pPr>
            <a:r>
              <a:rPr lang="en-US" sz="2000" b="0" i="0" dirty="0">
                <a:effectLst/>
                <a:latin typeface="Verdana" panose="020B0604030504040204" pitchFamily="34" charset="0"/>
              </a:rPr>
              <a:t>Inspection of all vehicles, equipment, and safety devices </a:t>
            </a:r>
            <a:r>
              <a:rPr lang="en-US" sz="2000" b="0" i="0" dirty="0">
                <a:solidFill>
                  <a:srgbClr val="FF0000"/>
                </a:solidFill>
                <a:effectLst/>
                <a:latin typeface="Verdana" panose="020B0604030504040204" pitchFamily="34" charset="0"/>
              </a:rPr>
              <a:t>(brakes, lights, horns, and reverse alarms) </a:t>
            </a:r>
            <a:r>
              <a:rPr lang="en-US" sz="2000" b="0" i="0" dirty="0">
                <a:effectLst/>
                <a:latin typeface="Verdana" panose="020B0604030504040204" pitchFamily="34" charset="0"/>
              </a:rPr>
              <a:t>at the beginning of each work shift. Defective vehicles, equipment, and safety devices should be immediately reported and removed from service until repairs are made. </a:t>
            </a:r>
          </a:p>
          <a:p>
            <a:pPr>
              <a:spcAft>
                <a:spcPts val="750"/>
              </a:spcAft>
              <a:buFont typeface="Arial" panose="020B0604020202020204" pitchFamily="34" charset="0"/>
              <a:buChar char="•"/>
            </a:pPr>
            <a:r>
              <a:rPr lang="en-US" sz="2000" b="0" i="0" dirty="0">
                <a:effectLst/>
                <a:latin typeface="Verdana" panose="020B0604030504040204" pitchFamily="34" charset="0"/>
              </a:rPr>
              <a:t>Installed collision avoidance or proximity warning systems are functioning properly.</a:t>
            </a:r>
            <a:endParaRPr lang="en-US" sz="2000" dirty="0"/>
          </a:p>
          <a:p>
            <a:endParaRPr lang="en-US" sz="1700" dirty="0"/>
          </a:p>
        </p:txBody>
      </p:sp>
    </p:spTree>
    <p:extLst>
      <p:ext uri="{BB962C8B-B14F-4D97-AF65-F5344CB8AC3E}">
        <p14:creationId xmlns:p14="http://schemas.microsoft.com/office/powerpoint/2010/main" val="22738090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4EF1B5B-ECBC-9A1E-95BA-F789FFADFC01}"/>
              </a:ext>
            </a:extLst>
          </p:cNvPr>
          <p:cNvSpPr>
            <a:spLocks noGrp="1"/>
          </p:cNvSpPr>
          <p:nvPr>
            <p:ph type="title"/>
          </p:nvPr>
        </p:nvSpPr>
        <p:spPr>
          <a:xfrm>
            <a:off x="403860" y="1412488"/>
            <a:ext cx="3573780" cy="4363844"/>
          </a:xfrm>
        </p:spPr>
        <p:txBody>
          <a:bodyPr anchor="t">
            <a:normAutofit fontScale="90000"/>
          </a:bodyPr>
          <a:lstStyle/>
          <a:p>
            <a:r>
              <a:rPr lang="en-US" b="1" i="0" dirty="0">
                <a:solidFill>
                  <a:srgbClr val="FF0000"/>
                </a:solidFill>
                <a:effectLst/>
                <a:latin typeface="Poppins" panose="00000500000000000000" pitchFamily="2" charset="0"/>
              </a:rPr>
              <a:t>Why it's important:</a:t>
            </a:r>
            <a:br>
              <a:rPr lang="en-US" b="1" i="0" dirty="0">
                <a:solidFill>
                  <a:srgbClr val="FF0000"/>
                </a:solidFill>
                <a:effectLst/>
                <a:latin typeface="Verdana" panose="020B0604030504040204" pitchFamily="34" charset="0"/>
              </a:rPr>
            </a:br>
            <a:br>
              <a:rPr lang="en-US" b="1" i="0" dirty="0">
                <a:solidFill>
                  <a:srgbClr val="FF0000"/>
                </a:solidFill>
                <a:effectLst/>
                <a:latin typeface="Verdana" panose="020B0604030504040204" pitchFamily="34" charset="0"/>
              </a:rPr>
            </a:br>
            <a:r>
              <a:rPr lang="en-US" b="1" i="0" dirty="0">
                <a:solidFill>
                  <a:srgbClr val="FF0000"/>
                </a:solidFill>
                <a:effectLst/>
                <a:latin typeface="Verdana" panose="020B0604030504040204" pitchFamily="34" charset="0"/>
              </a:rPr>
              <a:t>Vehicle and Equipment Operators</a:t>
            </a:r>
            <a:br>
              <a:rPr lang="en-US" sz="3400" b="1" i="0" dirty="0">
                <a:solidFill>
                  <a:srgbClr val="FFFFFF"/>
                </a:solidFill>
                <a:effectLst/>
                <a:latin typeface="Verdana" panose="020B0604030504040204" pitchFamily="34" charset="0"/>
              </a:rPr>
            </a:br>
            <a:endParaRPr lang="en-US" sz="3400" dirty="0">
              <a:solidFill>
                <a:srgbClr val="FFFFFF"/>
              </a:solidFill>
            </a:endParaRPr>
          </a:p>
        </p:txBody>
      </p:sp>
      <p:sp>
        <p:nvSpPr>
          <p:cNvPr id="3" name="Content Placeholder 2">
            <a:extLst>
              <a:ext uri="{FF2B5EF4-FFF2-40B4-BE49-F238E27FC236}">
                <a16:creationId xmlns:a16="http://schemas.microsoft.com/office/drawing/2014/main" id="{D5DE02BF-DE0A-C93A-29C5-22472E6C6E70}"/>
              </a:ext>
            </a:extLst>
          </p:cNvPr>
          <p:cNvSpPr>
            <a:spLocks noGrp="1"/>
          </p:cNvSpPr>
          <p:nvPr>
            <p:ph sz="half" idx="1"/>
          </p:nvPr>
        </p:nvSpPr>
        <p:spPr>
          <a:xfrm>
            <a:off x="4366301" y="739140"/>
            <a:ext cx="3441838" cy="5037193"/>
          </a:xfrm>
        </p:spPr>
        <p:txBody>
          <a:bodyPr>
            <a:noAutofit/>
          </a:bodyPr>
          <a:lstStyle/>
          <a:p>
            <a:r>
              <a:rPr lang="en-US" sz="2000" b="0" i="0" dirty="0">
                <a:effectLst/>
                <a:latin typeface="Verdana" panose="020B0604030504040204" pitchFamily="34" charset="0"/>
              </a:rPr>
              <a:t>Inspect your vehicle, equipment, and safety devices </a:t>
            </a:r>
            <a:r>
              <a:rPr lang="en-US" sz="2000" b="0" i="0" dirty="0">
                <a:solidFill>
                  <a:srgbClr val="FF0000"/>
                </a:solidFill>
                <a:effectLst/>
                <a:latin typeface="Verdana" panose="020B0604030504040204" pitchFamily="34" charset="0"/>
              </a:rPr>
              <a:t>(reverse alarm, mirrors, and windows) </a:t>
            </a:r>
            <a:r>
              <a:rPr lang="en-US" sz="2000" b="0" i="0" dirty="0">
                <a:effectLst/>
                <a:latin typeface="Verdana" panose="020B0604030504040204" pitchFamily="34" charset="0"/>
              </a:rPr>
              <a:t>at the beginning of each shift and report any deficiencies to your supervisor; remove any defective equipment from service until repairs are made.</a:t>
            </a:r>
          </a:p>
          <a:p>
            <a:r>
              <a:rPr lang="en-US" sz="2000" b="0" i="0" dirty="0">
                <a:effectLst/>
                <a:latin typeface="Verdana" panose="020B0604030504040204" pitchFamily="34" charset="0"/>
              </a:rPr>
              <a:t>Ensure mirrors and windows are functioning, </a:t>
            </a:r>
            <a:r>
              <a:rPr lang="en-US" sz="2000" b="0" i="0" dirty="0">
                <a:solidFill>
                  <a:srgbClr val="FF0000"/>
                </a:solidFill>
                <a:effectLst/>
                <a:latin typeface="Verdana" panose="020B0604030504040204" pitchFamily="34" charset="0"/>
              </a:rPr>
              <a:t>in good condition, clean and properly adjusted</a:t>
            </a:r>
            <a:r>
              <a:rPr lang="en-US" sz="2000" b="0" i="0" dirty="0">
                <a:effectLst/>
                <a:latin typeface="Verdana" panose="020B0604030504040204" pitchFamily="34" charset="0"/>
              </a:rPr>
              <a:t>.</a:t>
            </a:r>
            <a:endParaRPr lang="en-US" sz="2000" dirty="0"/>
          </a:p>
        </p:txBody>
      </p:sp>
      <p:cxnSp>
        <p:nvCxnSpPr>
          <p:cNvPr id="11" name="Straight Connector 10">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B94CE6F7-76EF-6EB5-CAA8-8EE32EC5065A}"/>
              </a:ext>
            </a:extLst>
          </p:cNvPr>
          <p:cNvSpPr>
            <a:spLocks noGrp="1"/>
          </p:cNvSpPr>
          <p:nvPr>
            <p:ph sz="half" idx="2"/>
          </p:nvPr>
        </p:nvSpPr>
        <p:spPr>
          <a:xfrm>
            <a:off x="8451604" y="739140"/>
            <a:ext cx="3197701" cy="5037193"/>
          </a:xfrm>
        </p:spPr>
        <p:txBody>
          <a:bodyPr>
            <a:normAutofit/>
          </a:bodyPr>
          <a:lstStyle/>
          <a:p>
            <a:r>
              <a:rPr lang="en-US" sz="2000" b="0" i="0" dirty="0">
                <a:effectLst/>
                <a:latin typeface="Verdana" panose="020B0604030504040204" pitchFamily="34" charset="0"/>
              </a:rPr>
              <a:t>Be aware of equipment and vehicle blind areas and watch for workers.</a:t>
            </a:r>
          </a:p>
          <a:p>
            <a:r>
              <a:rPr lang="en-US" sz="2000" b="0" i="0" dirty="0">
                <a:effectLst/>
                <a:latin typeface="Verdana" panose="020B0604030504040204" pitchFamily="34" charset="0"/>
              </a:rPr>
              <a:t>Use and maintain contact </a:t>
            </a:r>
            <a:r>
              <a:rPr lang="en-US" sz="2000" b="0" i="0" dirty="0">
                <a:solidFill>
                  <a:srgbClr val="FF0000"/>
                </a:solidFill>
                <a:effectLst/>
                <a:latin typeface="Verdana" panose="020B0604030504040204" pitchFamily="34" charset="0"/>
              </a:rPr>
              <a:t>(visually, verbally, or by hand signals) </a:t>
            </a:r>
            <a:r>
              <a:rPr lang="en-US" sz="2000" b="0" i="0" dirty="0">
                <a:effectLst/>
                <a:latin typeface="Verdana" panose="020B0604030504040204" pitchFamily="34" charset="0"/>
              </a:rPr>
              <a:t>with a spotter when backing any vehicle or equipment. </a:t>
            </a:r>
          </a:p>
          <a:p>
            <a:r>
              <a:rPr lang="en-US" sz="2000" b="1" i="0" dirty="0">
                <a:effectLst/>
                <a:highlight>
                  <a:srgbClr val="FFFF00"/>
                </a:highlight>
                <a:latin typeface="Verdana" panose="020B0604030504040204" pitchFamily="34" charset="0"/>
              </a:rPr>
              <a:t>If contact with the spotter is lost, STOP immediately.</a:t>
            </a:r>
            <a:endParaRPr lang="en-US" sz="2000" b="1" dirty="0">
              <a:highlight>
                <a:srgbClr val="FFFF00"/>
              </a:highlight>
            </a:endParaRPr>
          </a:p>
        </p:txBody>
      </p:sp>
    </p:spTree>
    <p:extLst>
      <p:ext uri="{BB962C8B-B14F-4D97-AF65-F5344CB8AC3E}">
        <p14:creationId xmlns:p14="http://schemas.microsoft.com/office/powerpoint/2010/main" val="1849497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249E89B-63A5-45DA-A170-5B661FCE4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5D714AD-9E94-4752-AA45-D4B0EAAB5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4652"/>
            <a:ext cx="4444163" cy="6323347"/>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0540BA6-7879-1983-A762-F1EE5D5B5FDA}"/>
              </a:ext>
            </a:extLst>
          </p:cNvPr>
          <p:cNvSpPr>
            <a:spLocks noGrp="1"/>
          </p:cNvSpPr>
          <p:nvPr>
            <p:ph type="title"/>
          </p:nvPr>
        </p:nvSpPr>
        <p:spPr>
          <a:xfrm>
            <a:off x="599411" y="767258"/>
            <a:ext cx="3614450" cy="5323484"/>
          </a:xfrm>
        </p:spPr>
        <p:txBody>
          <a:bodyPr vert="horz" lIns="91440" tIns="45720" rIns="91440" bIns="45720" rtlCol="0" anchor="ctr">
            <a:normAutofit fontScale="90000"/>
          </a:bodyPr>
          <a:lstStyle/>
          <a:p>
            <a:pPr algn="ctr" fontAlgn="base">
              <a:spcAft>
                <a:spcPts val="900"/>
              </a:spcAft>
            </a:pPr>
            <a:br>
              <a:rPr lang="en-US" sz="3200" b="1" i="0" kern="1200" dirty="0">
                <a:solidFill>
                  <a:srgbClr val="FF0000"/>
                </a:solidFill>
                <a:effectLst/>
                <a:latin typeface="+mj-lt"/>
                <a:ea typeface="+mj-ea"/>
                <a:cs typeface="+mj-cs"/>
              </a:rPr>
            </a:br>
            <a:r>
              <a:rPr lang="en-US" sz="4900" b="1" i="0" dirty="0">
                <a:solidFill>
                  <a:srgbClr val="FF0000"/>
                </a:solidFill>
                <a:effectLst/>
                <a:latin typeface="Poppins Black" panose="00000A00000000000000" pitchFamily="2" charset="0"/>
                <a:cs typeface="Poppins Black" panose="00000A00000000000000" pitchFamily="2" charset="0"/>
              </a:rPr>
              <a:t>Why it's important:</a:t>
            </a:r>
            <a:br>
              <a:rPr lang="en-US" sz="4900" b="1" i="0" dirty="0">
                <a:solidFill>
                  <a:srgbClr val="FF0000"/>
                </a:solidFill>
                <a:effectLst/>
                <a:latin typeface="Poppins Black" panose="00000A00000000000000" pitchFamily="2" charset="0"/>
                <a:cs typeface="Poppins Black" panose="00000A00000000000000" pitchFamily="2" charset="0"/>
              </a:rPr>
            </a:br>
            <a:br>
              <a:rPr lang="en-US" sz="4900" b="1" i="0" kern="1200" dirty="0">
                <a:solidFill>
                  <a:srgbClr val="FF0000"/>
                </a:solidFill>
                <a:effectLst/>
                <a:latin typeface="Poppins Black" panose="00000A00000000000000" pitchFamily="2" charset="0"/>
                <a:cs typeface="Poppins Black" panose="00000A00000000000000" pitchFamily="2" charset="0"/>
              </a:rPr>
            </a:br>
            <a:r>
              <a:rPr lang="en-US" sz="4900" b="1" i="0" kern="1200" dirty="0">
                <a:solidFill>
                  <a:srgbClr val="FF0000"/>
                </a:solidFill>
                <a:effectLst/>
                <a:latin typeface="Poppins Black" panose="00000A00000000000000" pitchFamily="2" charset="0"/>
                <a:cs typeface="Poppins Black" panose="00000A00000000000000" pitchFamily="2" charset="0"/>
              </a:rPr>
              <a:t>Backing Safety Solutions </a:t>
            </a:r>
            <a:br>
              <a:rPr lang="en-US" sz="4900" b="1" i="0" kern="1200" dirty="0">
                <a:solidFill>
                  <a:srgbClr val="FF0000"/>
                </a:solidFill>
                <a:effectLst/>
                <a:latin typeface="Poppins Black" panose="00000A00000000000000" pitchFamily="2" charset="0"/>
                <a:cs typeface="Poppins Black" panose="00000A00000000000000" pitchFamily="2" charset="0"/>
              </a:rPr>
            </a:br>
            <a:r>
              <a:rPr lang="en-US" sz="4900" b="1" i="0" kern="1200" dirty="0">
                <a:solidFill>
                  <a:srgbClr val="FF0000"/>
                </a:solidFill>
                <a:effectLst/>
                <a:latin typeface="Poppins Black" panose="00000A00000000000000" pitchFamily="2" charset="0"/>
                <a:cs typeface="Poppins Black" panose="00000A00000000000000" pitchFamily="2" charset="0"/>
              </a:rPr>
              <a:t>Spotter </a:t>
            </a:r>
            <a:br>
              <a:rPr lang="en-US" sz="4900" b="1" i="0" kern="1200" dirty="0">
                <a:solidFill>
                  <a:srgbClr val="FF0000"/>
                </a:solidFill>
                <a:effectLst/>
                <a:latin typeface="Poppins Black" panose="00000A00000000000000" pitchFamily="2" charset="0"/>
                <a:cs typeface="Poppins Black" panose="00000A00000000000000" pitchFamily="2" charset="0"/>
              </a:rPr>
            </a:br>
            <a:endParaRPr lang="en-US" sz="4900" b="1" kern="1200" dirty="0">
              <a:solidFill>
                <a:srgbClr val="FF0000"/>
              </a:solidFill>
              <a:latin typeface="Poppins Black" panose="00000A00000000000000" pitchFamily="2" charset="0"/>
              <a:cs typeface="Poppins Black" panose="00000A00000000000000" pitchFamily="2" charset="0"/>
            </a:endParaRPr>
          </a:p>
        </p:txBody>
      </p:sp>
      <p:sp>
        <p:nvSpPr>
          <p:cNvPr id="13" name="Rectangle 12">
            <a:extLst>
              <a:ext uri="{FF2B5EF4-FFF2-40B4-BE49-F238E27FC236}">
                <a16:creationId xmlns:a16="http://schemas.microsoft.com/office/drawing/2014/main" id="{7FF89E09-42FB-4694-96E4-95652B1D83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983158" y="3396997"/>
            <a:ext cx="6858002" cy="64008"/>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lumMod val="50000"/>
                </a:schemeClr>
              </a:solidFill>
            </a:endParaRPr>
          </a:p>
        </p:txBody>
      </p:sp>
      <p:sp>
        <p:nvSpPr>
          <p:cNvPr id="15" name="Rectangle 14">
            <a:extLst>
              <a:ext uri="{FF2B5EF4-FFF2-40B4-BE49-F238E27FC236}">
                <a16:creationId xmlns:a16="http://schemas.microsoft.com/office/drawing/2014/main" id="{25D3C032-881F-4579-A4BF-0FA966E9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470645"/>
            <a:ext cx="12192000" cy="64008"/>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lumMod val="50000"/>
                </a:schemeClr>
              </a:solidFill>
            </a:endParaRPr>
          </a:p>
        </p:txBody>
      </p:sp>
      <p:sp>
        <p:nvSpPr>
          <p:cNvPr id="3" name="Content Placeholder 2">
            <a:extLst>
              <a:ext uri="{FF2B5EF4-FFF2-40B4-BE49-F238E27FC236}">
                <a16:creationId xmlns:a16="http://schemas.microsoft.com/office/drawing/2014/main" id="{E686A4D2-7600-4F8D-9B59-ADD741CAE51D}"/>
              </a:ext>
            </a:extLst>
          </p:cNvPr>
          <p:cNvSpPr>
            <a:spLocks noGrp="1"/>
          </p:cNvSpPr>
          <p:nvPr>
            <p:ph sz="half" idx="1"/>
          </p:nvPr>
        </p:nvSpPr>
        <p:spPr>
          <a:xfrm>
            <a:off x="4754881" y="767258"/>
            <a:ext cx="7277100" cy="5900242"/>
          </a:xfrm>
        </p:spPr>
        <p:txBody>
          <a:bodyPr vert="horz" lIns="91440" tIns="45720" rIns="91440" bIns="45720" rtlCol="0" anchor="ctr">
            <a:normAutofit/>
          </a:bodyPr>
          <a:lstStyle/>
          <a:p>
            <a:pPr fontAlgn="base">
              <a:spcAft>
                <a:spcPts val="900"/>
              </a:spcAft>
            </a:pPr>
            <a:r>
              <a:rPr lang="en-US" sz="2000" b="0" i="0" dirty="0">
                <a:effectLst/>
              </a:rPr>
              <a:t>Spotters are a proven method of protecting employees on foot behind vehicles with an obstructed view, but spotters themselves can be at risk for injury or even death. We can implement the following actions to help keep spotters safe: </a:t>
            </a:r>
          </a:p>
          <a:p>
            <a:pPr fontAlgn="base"/>
            <a:r>
              <a:rPr lang="en-US" sz="2000" b="0" i="0" dirty="0">
                <a:effectLst/>
              </a:rPr>
              <a:t>Ensure that spotters and drivers agree on hand signals before backing up. </a:t>
            </a:r>
          </a:p>
          <a:p>
            <a:pPr fontAlgn="base"/>
            <a:r>
              <a:rPr lang="en-US" sz="2000" b="0" i="0" dirty="0">
                <a:effectLst/>
              </a:rPr>
              <a:t>Instruct spotters to always maintain visual contact with the driver while the vehicle is backing. </a:t>
            </a:r>
          </a:p>
          <a:p>
            <a:pPr fontAlgn="base"/>
            <a:r>
              <a:rPr lang="en-US" sz="2000" b="0" i="0" dirty="0">
                <a:effectLst/>
              </a:rPr>
              <a:t>Instruct drivers to stop backing immediately if they lose sight of the spotter. </a:t>
            </a:r>
          </a:p>
          <a:p>
            <a:pPr fontAlgn="base"/>
            <a:r>
              <a:rPr lang="en-US" sz="2000" b="0" i="0" dirty="0">
                <a:effectLst/>
              </a:rPr>
              <a:t>Do Not give spotters additional duties while they are acting as spotters. </a:t>
            </a:r>
          </a:p>
          <a:p>
            <a:pPr fontAlgn="base"/>
            <a:r>
              <a:rPr lang="en-US" sz="2000" b="0" i="0" dirty="0">
                <a:effectLst/>
              </a:rPr>
              <a:t>Instruct spotters not to use personal mobile phones, personal headphones, or other items which could pose a distraction during spotting activities. </a:t>
            </a:r>
          </a:p>
          <a:p>
            <a:pPr fontAlgn="base"/>
            <a:r>
              <a:rPr lang="en-US" sz="2000" b="0" i="0" dirty="0">
                <a:effectLst/>
              </a:rPr>
              <a:t>Provide spotters with high-visibility clothing, especially during night operations. </a:t>
            </a:r>
            <a:r>
              <a:rPr lang="en-US" sz="1600" b="0" i="0" dirty="0">
                <a:effectLst/>
              </a:rPr>
              <a:t> </a:t>
            </a:r>
          </a:p>
          <a:p>
            <a:endParaRPr lang="en-US" sz="1600" dirty="0"/>
          </a:p>
        </p:txBody>
      </p:sp>
      <p:sp>
        <p:nvSpPr>
          <p:cNvPr id="4" name="Content Placeholder 3">
            <a:extLst>
              <a:ext uri="{FF2B5EF4-FFF2-40B4-BE49-F238E27FC236}">
                <a16:creationId xmlns:a16="http://schemas.microsoft.com/office/drawing/2014/main" id="{A71ADE20-C2BD-5C90-209D-9B3FA767B6DD}"/>
              </a:ext>
            </a:extLst>
          </p:cNvPr>
          <p:cNvSpPr>
            <a:spLocks noGrp="1"/>
          </p:cNvSpPr>
          <p:nvPr>
            <p:ph sz="half" idx="2"/>
          </p:nvPr>
        </p:nvSpPr>
        <p:spPr>
          <a:xfrm>
            <a:off x="12733020" y="1825625"/>
            <a:ext cx="335280" cy="4351338"/>
          </a:xfrm>
        </p:spPr>
        <p:txBody>
          <a:bodyPr>
            <a:normAutofit/>
          </a:bodyPr>
          <a:lstStyle/>
          <a:p>
            <a:endParaRPr lang="en-US" dirty="0"/>
          </a:p>
        </p:txBody>
      </p:sp>
    </p:spTree>
    <p:extLst>
      <p:ext uri="{BB962C8B-B14F-4D97-AF65-F5344CB8AC3E}">
        <p14:creationId xmlns:p14="http://schemas.microsoft.com/office/powerpoint/2010/main" val="41183853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A61E7EDE-CB4A-402F-B0FB-8640C35891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6C2BBEB8-4077-499F-80FD-AA9827A8D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8395" y="608243"/>
            <a:ext cx="3380205" cy="5445075"/>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4A6BB6A-40EF-8E08-375F-779F9155228E}"/>
              </a:ext>
            </a:extLst>
          </p:cNvPr>
          <p:cNvSpPr>
            <a:spLocks noGrp="1"/>
          </p:cNvSpPr>
          <p:nvPr>
            <p:ph type="title"/>
          </p:nvPr>
        </p:nvSpPr>
        <p:spPr>
          <a:xfrm>
            <a:off x="826034" y="1028163"/>
            <a:ext cx="3380205" cy="4427309"/>
          </a:xfrm>
        </p:spPr>
        <p:txBody>
          <a:bodyPr vert="horz" lIns="91440" tIns="45720" rIns="91440" bIns="45720" rtlCol="0" anchor="ctr">
            <a:normAutofit/>
          </a:bodyPr>
          <a:lstStyle/>
          <a:p>
            <a:r>
              <a:rPr lang="en-US" b="1" i="0" dirty="0">
                <a:solidFill>
                  <a:srgbClr val="FF0000"/>
                </a:solidFill>
                <a:effectLst/>
                <a:latin typeface="Poppins" panose="00000500000000000000" pitchFamily="2" charset="0"/>
              </a:rPr>
              <a:t>Why it's important</a:t>
            </a:r>
            <a:br>
              <a:rPr lang="en-US" b="1" i="0" kern="1200" dirty="0">
                <a:solidFill>
                  <a:srgbClr val="FF0000"/>
                </a:solidFill>
                <a:effectLst/>
                <a:latin typeface="+mj-lt"/>
                <a:ea typeface="+mj-ea"/>
                <a:cs typeface="+mj-cs"/>
              </a:rPr>
            </a:br>
            <a:br>
              <a:rPr lang="en-US" b="1" i="0" kern="1200" dirty="0">
                <a:solidFill>
                  <a:srgbClr val="FF0000"/>
                </a:solidFill>
                <a:effectLst/>
                <a:latin typeface="+mj-lt"/>
                <a:ea typeface="+mj-ea"/>
                <a:cs typeface="+mj-cs"/>
              </a:rPr>
            </a:br>
            <a:r>
              <a:rPr lang="en-US" b="1" i="0" kern="1200" dirty="0">
                <a:solidFill>
                  <a:srgbClr val="FF0000"/>
                </a:solidFill>
                <a:effectLst/>
                <a:latin typeface="Poppins Black" panose="00000A00000000000000" pitchFamily="2" charset="0"/>
                <a:cs typeface="Poppins Black" panose="00000A00000000000000" pitchFamily="2" charset="0"/>
              </a:rPr>
              <a:t>Workers on Foot</a:t>
            </a:r>
            <a:br>
              <a:rPr lang="en-US" b="1" i="0" kern="1200" dirty="0">
                <a:solidFill>
                  <a:srgbClr val="FF0000"/>
                </a:solidFill>
                <a:effectLst/>
                <a:latin typeface="+mj-lt"/>
                <a:ea typeface="+mj-ea"/>
                <a:cs typeface="+mj-cs"/>
              </a:rPr>
            </a:br>
            <a:endParaRPr lang="en-US" kern="1200" dirty="0">
              <a:solidFill>
                <a:srgbClr val="FF0000"/>
              </a:solidFill>
              <a:latin typeface="+mj-lt"/>
              <a:ea typeface="+mj-ea"/>
              <a:cs typeface="+mj-cs"/>
            </a:endParaRPr>
          </a:p>
        </p:txBody>
      </p:sp>
      <p:sp>
        <p:nvSpPr>
          <p:cNvPr id="29" name="Content Placeholder 2">
            <a:extLst>
              <a:ext uri="{FF2B5EF4-FFF2-40B4-BE49-F238E27FC236}">
                <a16:creationId xmlns:a16="http://schemas.microsoft.com/office/drawing/2014/main" id="{1C2AA8C3-48B0-C68F-97B0-C458CAD6654B}"/>
              </a:ext>
            </a:extLst>
          </p:cNvPr>
          <p:cNvSpPr>
            <a:spLocks noGrp="1"/>
          </p:cNvSpPr>
          <p:nvPr>
            <p:ph sz="half" idx="1"/>
          </p:nvPr>
        </p:nvSpPr>
        <p:spPr>
          <a:xfrm>
            <a:off x="4617720" y="1288934"/>
            <a:ext cx="6519972" cy="4280132"/>
          </a:xfrm>
        </p:spPr>
        <p:txBody>
          <a:bodyPr vert="horz" lIns="91440" tIns="45720" rIns="91440" bIns="45720" rtlCol="0" anchor="ctr">
            <a:normAutofit/>
          </a:bodyPr>
          <a:lstStyle/>
          <a:p>
            <a:r>
              <a:rPr lang="en-US" sz="1900" b="0" i="0" dirty="0">
                <a:effectLst/>
              </a:rPr>
              <a:t>Always wear high visibility apparel that is appropriate for your job task and work environment.</a:t>
            </a:r>
          </a:p>
          <a:p>
            <a:r>
              <a:rPr lang="en-US" sz="1900" b="0" i="0" dirty="0">
                <a:effectLst/>
              </a:rPr>
              <a:t>Be aware of equipment and vehicle blind areas and avoid being near these areas.</a:t>
            </a:r>
          </a:p>
          <a:p>
            <a:r>
              <a:rPr lang="en-US" sz="1900" b="0" i="0" dirty="0">
                <a:effectLst/>
              </a:rPr>
              <a:t>Confirm communications signals with an operator and do not approach until the operator gives acknowledgment.</a:t>
            </a:r>
          </a:p>
          <a:p>
            <a:r>
              <a:rPr lang="en-US" sz="1900" b="0" i="0" dirty="0">
                <a:effectLst/>
              </a:rPr>
              <a:t>Be aware of equipment travel paths and avoid standing or walking in these areas.</a:t>
            </a:r>
          </a:p>
          <a:p>
            <a:r>
              <a:rPr lang="en-US" sz="1900" b="0" i="0" dirty="0">
                <a:solidFill>
                  <a:srgbClr val="FF0000"/>
                </a:solidFill>
                <a:effectLst/>
              </a:rPr>
              <a:t>LISTEN for reverse signal alarms in the area.</a:t>
            </a:r>
          </a:p>
          <a:p>
            <a:r>
              <a:rPr lang="en-US" sz="1900" b="0" i="0" dirty="0">
                <a:effectLst/>
              </a:rPr>
              <a:t>Do not rely solely on one safety practice, always be aware of your surroundings and ensure that workers are aware of you.</a:t>
            </a:r>
          </a:p>
          <a:p>
            <a:endParaRPr lang="en-US" sz="1900" dirty="0"/>
          </a:p>
        </p:txBody>
      </p:sp>
      <p:sp>
        <p:nvSpPr>
          <p:cNvPr id="20" name="Rectangle 19">
            <a:extLst>
              <a:ext uri="{FF2B5EF4-FFF2-40B4-BE49-F238E27FC236}">
                <a16:creationId xmlns:a16="http://schemas.microsoft.com/office/drawing/2014/main" id="{6F3B7728-0C26-4662-B285-85C645523C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53319"/>
            <a:ext cx="12192000" cy="64008"/>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28C367AD-9838-470A-87EF-678609CC86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770606" y="3396997"/>
            <a:ext cx="6858002" cy="64008"/>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B0CF1642-4E76-4223-A010-6334380A22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44236"/>
            <a:ext cx="12192000" cy="64008"/>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7BC2AF03-E4AA-9F28-ACA1-35065AA758B6}"/>
              </a:ext>
            </a:extLst>
          </p:cNvPr>
          <p:cNvSpPr>
            <a:spLocks noGrp="1"/>
          </p:cNvSpPr>
          <p:nvPr>
            <p:ph sz="half" idx="2"/>
          </p:nvPr>
        </p:nvSpPr>
        <p:spPr>
          <a:xfrm>
            <a:off x="13045440" y="1825625"/>
            <a:ext cx="541020" cy="4351338"/>
          </a:xfrm>
        </p:spPr>
        <p:txBody>
          <a:bodyPr>
            <a:normAutofit fontScale="55000" lnSpcReduction="20000"/>
          </a:bodyPr>
          <a:lstStyle/>
          <a:p>
            <a:endParaRPr lang="en-US" dirty="0"/>
          </a:p>
        </p:txBody>
      </p:sp>
    </p:spTree>
    <p:extLst>
      <p:ext uri="{BB962C8B-B14F-4D97-AF65-F5344CB8AC3E}">
        <p14:creationId xmlns:p14="http://schemas.microsoft.com/office/powerpoint/2010/main" val="509913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B27289E-4541-FBBA-7077-C60D99500A9F}"/>
              </a:ext>
            </a:extLst>
          </p:cNvPr>
          <p:cNvSpPr>
            <a:spLocks noGrp="1"/>
          </p:cNvSpPr>
          <p:nvPr>
            <p:ph type="title"/>
          </p:nvPr>
        </p:nvSpPr>
        <p:spPr>
          <a:xfrm>
            <a:off x="838200" y="1412488"/>
            <a:ext cx="2899189" cy="4363844"/>
          </a:xfrm>
        </p:spPr>
        <p:txBody>
          <a:bodyPr anchor="t">
            <a:normAutofit/>
          </a:bodyPr>
          <a:lstStyle/>
          <a:p>
            <a:r>
              <a:rPr lang="en-US" b="1" i="0" dirty="0">
                <a:solidFill>
                  <a:srgbClr val="FF0000"/>
                </a:solidFill>
                <a:effectLst/>
                <a:latin typeface="DM Sans" panose="020F0502020204030204" pitchFamily="2" charset="0"/>
              </a:rPr>
              <a:t>Backing events require extreme caution</a:t>
            </a:r>
            <a:endParaRPr lang="en-US" b="1" dirty="0">
              <a:solidFill>
                <a:srgbClr val="FF0000"/>
              </a:solidFill>
            </a:endParaRPr>
          </a:p>
        </p:txBody>
      </p:sp>
      <p:sp>
        <p:nvSpPr>
          <p:cNvPr id="3" name="Content Placeholder 2">
            <a:extLst>
              <a:ext uri="{FF2B5EF4-FFF2-40B4-BE49-F238E27FC236}">
                <a16:creationId xmlns:a16="http://schemas.microsoft.com/office/drawing/2014/main" id="{8BCF8816-627B-FCEA-4B5E-1DB7D6AD2013}"/>
              </a:ext>
            </a:extLst>
          </p:cNvPr>
          <p:cNvSpPr>
            <a:spLocks noGrp="1"/>
          </p:cNvSpPr>
          <p:nvPr>
            <p:ph sz="half" idx="1"/>
          </p:nvPr>
        </p:nvSpPr>
        <p:spPr>
          <a:xfrm>
            <a:off x="4380855" y="1412489"/>
            <a:ext cx="3427283" cy="4363844"/>
          </a:xfrm>
        </p:spPr>
        <p:txBody>
          <a:bodyPr>
            <a:normAutofit/>
          </a:bodyPr>
          <a:lstStyle/>
          <a:p>
            <a:pPr>
              <a:buFont typeface="Arial" panose="020B0604020202020204" pitchFamily="34" charset="0"/>
              <a:buChar char="•"/>
            </a:pPr>
            <a:r>
              <a:rPr lang="en-US" sz="2000" b="0" i="0" dirty="0">
                <a:effectLst/>
                <a:latin typeface="DM Sans" pitchFamily="2" charset="0"/>
              </a:rPr>
              <a:t>Backing accidents are the most frequent type of accidents in all of construction</a:t>
            </a:r>
          </a:p>
          <a:p>
            <a:pPr>
              <a:buFont typeface="Arial" panose="020B0604020202020204" pitchFamily="34" charset="0"/>
              <a:buChar char="•"/>
            </a:pPr>
            <a:r>
              <a:rPr lang="en-US" sz="2000" b="0" i="0" dirty="0">
                <a:effectLst/>
                <a:latin typeface="DM Sans" pitchFamily="2" charset="0"/>
              </a:rPr>
              <a:t>If you must back up, </a:t>
            </a:r>
            <a:r>
              <a:rPr lang="en-US" sz="2000" b="1" i="0" dirty="0">
                <a:effectLst/>
                <a:latin typeface="DM Sans" pitchFamily="2" charset="0"/>
              </a:rPr>
              <a:t>GET OUT AND LOOK</a:t>
            </a:r>
            <a:endParaRPr lang="en-US" sz="2000" b="0" i="0" dirty="0">
              <a:effectLst/>
              <a:latin typeface="DM Sans" pitchFamily="2" charset="0"/>
            </a:endParaRPr>
          </a:p>
          <a:p>
            <a:pPr>
              <a:buFont typeface="Arial" panose="020B0604020202020204" pitchFamily="34" charset="0"/>
              <a:buChar char="•"/>
            </a:pPr>
            <a:r>
              <a:rPr lang="en-US" sz="2000" b="0" i="0" dirty="0">
                <a:effectLst/>
                <a:latin typeface="DM Sans" pitchFamily="2" charset="0"/>
              </a:rPr>
              <a:t>Check for proper clearance on all six sides: up, down, left, right, front, and rear</a:t>
            </a:r>
          </a:p>
          <a:p>
            <a:pPr>
              <a:buFont typeface="Arial" panose="020B0604020202020204" pitchFamily="34" charset="0"/>
              <a:buChar char="•"/>
            </a:pPr>
            <a:r>
              <a:rPr lang="en-US" sz="2000" b="0" i="0" dirty="0">
                <a:effectLst/>
                <a:latin typeface="DM Sans" pitchFamily="2" charset="0"/>
              </a:rPr>
              <a:t>Continue to </a:t>
            </a:r>
            <a:r>
              <a:rPr lang="en-US" sz="2000" b="1" i="0" dirty="0">
                <a:effectLst/>
                <a:latin typeface="DM Sans" pitchFamily="2" charset="0"/>
              </a:rPr>
              <a:t>GET OUT AND LOOK</a:t>
            </a:r>
            <a:r>
              <a:rPr lang="en-US" sz="2000" b="0" i="0" dirty="0">
                <a:effectLst/>
                <a:latin typeface="DM Sans" pitchFamily="2" charset="0"/>
              </a:rPr>
              <a:t> multiple times</a:t>
            </a:r>
          </a:p>
          <a:p>
            <a:endParaRPr lang="en-US" sz="1300" dirty="0"/>
          </a:p>
        </p:txBody>
      </p:sp>
      <p:cxnSp>
        <p:nvCxnSpPr>
          <p:cNvPr id="11" name="Straight Connector 10">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416F5F81-9EDF-88D4-030B-AE718DD70430}"/>
              </a:ext>
            </a:extLst>
          </p:cNvPr>
          <p:cNvSpPr>
            <a:spLocks noGrp="1"/>
          </p:cNvSpPr>
          <p:nvPr>
            <p:ph sz="half" idx="2"/>
          </p:nvPr>
        </p:nvSpPr>
        <p:spPr>
          <a:xfrm>
            <a:off x="8451604" y="1412489"/>
            <a:ext cx="3197701" cy="4363844"/>
          </a:xfrm>
        </p:spPr>
        <p:txBody>
          <a:bodyPr>
            <a:normAutofit/>
          </a:bodyPr>
          <a:lstStyle/>
          <a:p>
            <a:pPr>
              <a:buFont typeface="Arial" panose="020B0604020202020204" pitchFamily="34" charset="0"/>
              <a:buChar char="•"/>
            </a:pPr>
            <a:r>
              <a:rPr lang="en-US" sz="2000" b="0" i="0" dirty="0">
                <a:effectLst/>
                <a:latin typeface="DM Sans" pitchFamily="2" charset="0"/>
              </a:rPr>
              <a:t>Don’t just think you’re clear, KNOW you’re clear: </a:t>
            </a:r>
            <a:r>
              <a:rPr lang="en-US" sz="2000" b="1" i="0" dirty="0">
                <a:effectLst/>
                <a:latin typeface="DM Sans" pitchFamily="2" charset="0"/>
              </a:rPr>
              <a:t>GET OUT AND LOOK</a:t>
            </a:r>
            <a:endParaRPr lang="en-US" sz="2000" b="0" i="0" dirty="0">
              <a:effectLst/>
              <a:latin typeface="DM Sans" pitchFamily="2" charset="0"/>
            </a:endParaRPr>
          </a:p>
          <a:p>
            <a:pPr>
              <a:buFont typeface="Arial" panose="020B0604020202020204" pitchFamily="34" charset="0"/>
              <a:buChar char="•"/>
            </a:pPr>
            <a:r>
              <a:rPr lang="en-US" sz="2000" b="0" i="0" dirty="0">
                <a:effectLst/>
                <a:latin typeface="DM Sans" pitchFamily="2" charset="0"/>
              </a:rPr>
              <a:t>Using a spotter to assist is always recommended</a:t>
            </a:r>
          </a:p>
          <a:p>
            <a:pPr>
              <a:buFont typeface="Arial" panose="020B0604020202020204" pitchFamily="34" charset="0"/>
              <a:buChar char="•"/>
            </a:pPr>
            <a:r>
              <a:rPr lang="en-US" sz="2000" b="0" i="0" dirty="0">
                <a:effectLst/>
                <a:latin typeface="DM Sans" pitchFamily="2" charset="0"/>
              </a:rPr>
              <a:t>Even with spotter, it is the driver’s responsibility to not strike anything</a:t>
            </a:r>
          </a:p>
          <a:p>
            <a:pPr>
              <a:buFont typeface="Arial" panose="020B0604020202020204" pitchFamily="34" charset="0"/>
              <a:buChar char="•"/>
            </a:pPr>
            <a:r>
              <a:rPr lang="en-US" sz="2000" b="1" i="0" dirty="0">
                <a:effectLst/>
                <a:latin typeface="DM Sans" pitchFamily="2" charset="0"/>
              </a:rPr>
              <a:t>GET OUT AND LOOK</a:t>
            </a:r>
            <a:r>
              <a:rPr lang="en-US" sz="2000" b="0" i="0" dirty="0">
                <a:effectLst/>
                <a:latin typeface="DM Sans" pitchFamily="2" charset="0"/>
              </a:rPr>
              <a:t>, even if a spotter is flagging you back</a:t>
            </a:r>
          </a:p>
          <a:p>
            <a:endParaRPr lang="en-US" sz="2000" dirty="0"/>
          </a:p>
        </p:txBody>
      </p:sp>
    </p:spTree>
    <p:extLst>
      <p:ext uri="{BB962C8B-B14F-4D97-AF65-F5344CB8AC3E}">
        <p14:creationId xmlns:p14="http://schemas.microsoft.com/office/powerpoint/2010/main" val="1811594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9BCC008E3F34B4392D53CCB2945E2F0" ma:contentTypeVersion="9" ma:contentTypeDescription="Create a new document." ma:contentTypeScope="" ma:versionID="ab9d57b6d7a1ebd5b4a8cf831d687359">
  <xsd:schema xmlns:xsd="http://www.w3.org/2001/XMLSchema" xmlns:xs="http://www.w3.org/2001/XMLSchema" xmlns:p="http://schemas.microsoft.com/office/2006/metadata/properties" xmlns:ns1="http://schemas.microsoft.com/sharepoint/v3" xmlns:ns2="16f00c2e-ac5c-418b-9f13-a0771dbd417d" targetNamespace="http://schemas.microsoft.com/office/2006/metadata/properties" ma:root="true" ma:fieldsID="04987c49229fa308293212ad068107d8" ns1:_="" ns2:_="">
    <xsd:import namespace="http://schemas.microsoft.com/sharepoint/v3"/>
    <xsd:import namespace="16f00c2e-ac5c-418b-9f13-a0771dbd417d"/>
    <xsd:element name="properties">
      <xsd:complexType>
        <xsd:sequence>
          <xsd:element name="documentManagement">
            <xsd:complexType>
              <xsd:all>
                <xsd:element ref="ns2:_dlc_DocId" minOccurs="0"/>
                <xsd:element ref="ns2:_dlc_DocIdUrl" minOccurs="0"/>
                <xsd:element ref="ns2:_dlc_DocIdPersistId" minOccurs="0"/>
                <xsd:element ref="ns1:UR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URL" ma:index="11" nillable="true" ma:displayName="URL" ma:internalName="URL">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6f00c2e-ac5c-418b-9f13-a0771dbd417d"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URL xmlns="http://schemas.microsoft.com/sharepoint/v3">
      <Url xsi:nil="true"/>
      <Description xsi:nil="true"/>
    </URL>
    <_dlc_DocId xmlns="16f00c2e-ac5c-418b-9f13-a0771dbd417d" xsi:nil="true"/>
  </documentManagement>
</p:properties>
</file>

<file path=customXml/item4.xml><?xml version="1.0" encoding="utf-8"?>
<?mso-contentType ?>
<spe:Receivers xmlns:spe="http://schemas.microsoft.com/sharepoint/events"/>
</file>

<file path=customXml/itemProps1.xml><?xml version="1.0" encoding="utf-8"?>
<ds:datastoreItem xmlns:ds="http://schemas.openxmlformats.org/officeDocument/2006/customXml" ds:itemID="{BB9BDB92-6304-40AB-B0C1-FE550EEAD2C7}"/>
</file>

<file path=customXml/itemProps2.xml><?xml version="1.0" encoding="utf-8"?>
<ds:datastoreItem xmlns:ds="http://schemas.openxmlformats.org/officeDocument/2006/customXml" ds:itemID="{61E11DEE-4331-4927-83CA-0F7F019164B1}"/>
</file>

<file path=customXml/itemProps3.xml><?xml version="1.0" encoding="utf-8"?>
<ds:datastoreItem xmlns:ds="http://schemas.openxmlformats.org/officeDocument/2006/customXml" ds:itemID="{5D214248-2DDA-4A27-B246-7B94F6D8BCC5}"/>
</file>

<file path=customXml/itemProps4.xml><?xml version="1.0" encoding="utf-8"?>
<ds:datastoreItem xmlns:ds="http://schemas.openxmlformats.org/officeDocument/2006/customXml" ds:itemID="{A9F19187-9301-4379-9EFD-0E92DDF8F11C}"/>
</file>

<file path=docProps/app.xml><?xml version="1.0" encoding="utf-8"?>
<Properties xmlns="http://schemas.openxmlformats.org/officeDocument/2006/extended-properties" xmlns:vt="http://schemas.openxmlformats.org/officeDocument/2006/docPropsVTypes">
  <TotalTime>242</TotalTime>
  <Words>1037</Words>
  <Application>Microsoft Office PowerPoint</Application>
  <PresentationFormat>Widescreen</PresentationFormat>
  <Paragraphs>64</Paragraphs>
  <Slides>10</Slides>
  <Notes>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10</vt:i4>
      </vt:variant>
    </vt:vector>
  </HeadingPairs>
  <TitlesOfParts>
    <vt:vector size="23" baseType="lpstr">
      <vt:lpstr>Aptos</vt:lpstr>
      <vt:lpstr>Aptos Display</vt:lpstr>
      <vt:lpstr>Arial</vt:lpstr>
      <vt:lpstr>Calibri</vt:lpstr>
      <vt:lpstr>DM Sans</vt:lpstr>
      <vt:lpstr>Merriweather</vt:lpstr>
      <vt:lpstr>Open Sans</vt:lpstr>
      <vt:lpstr>Poppins</vt:lpstr>
      <vt:lpstr>Poppins Black</vt:lpstr>
      <vt:lpstr>Roboto</vt:lpstr>
      <vt:lpstr>Source Sans Pro</vt:lpstr>
      <vt:lpstr>Verdana</vt:lpstr>
      <vt:lpstr>Office Theme</vt:lpstr>
      <vt:lpstr>Construction Equipment Visibility </vt:lpstr>
      <vt:lpstr>How do back over incidents occur? </vt:lpstr>
      <vt:lpstr>Construction Equipment Visibility</vt:lpstr>
      <vt:lpstr>Why it's important</vt:lpstr>
      <vt:lpstr>Why it's important:  Equipment Operation and Servicing </vt:lpstr>
      <vt:lpstr>Why it's important:  Vehicle and Equipment Operators </vt:lpstr>
      <vt:lpstr> Why it's important:  Backing Safety Solutions  Spotter  </vt:lpstr>
      <vt:lpstr>Why it's important  Workers on Foot </vt:lpstr>
      <vt:lpstr>Backing events require extreme caution</vt:lpstr>
      <vt:lpstr>While You Are Backing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Harp, David R</dc:creator>
  <cp:lastModifiedBy>Harp, David R</cp:lastModifiedBy>
  <cp:revision>11</cp:revision>
  <dcterms:created xsi:type="dcterms:W3CDTF">2025-04-28T12:38:55Z</dcterms:created>
  <dcterms:modified xsi:type="dcterms:W3CDTF">2025-04-28T16:45:11Z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0x010100F9BCC008E3F34B4392D53CCB2945E2F0</vt:lpwstr>
  </property>
  <property fmtid="{D5CDD505-2E9C-101B-9397-08002B2CF9AE}" pid="3" name="Order">
    <vt:r8>3100</vt:r8>
  </property>
</Properties>
</file>